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970E5D-5887-4009-A0B2-421A5E045E7F}">
  <a:tblStyle styleId="{A2970E5D-5887-4009-A0B2-421A5E045E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9ac18397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9ac18397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9ac18397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9ac18397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9d17e002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9d17e002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9d17e0029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9d17e0029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9ac18397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9ac18397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9ac18397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9ac18397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9ac18397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9ac18397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9ac18397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9ac18397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9ac18397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9ac18397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9ac18397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9ac18397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9ac18397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9ac18397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9ac18397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9ac18397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9ac18397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9ac18397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9ac18397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9ac18397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9ac18397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9ac18397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9ac18397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9ac18397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9d17e002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9d17e002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9d17e002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9d17e002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9d17e002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9d17e002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9d17e002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9d17e002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9d17e002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9d17e002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9d17e0029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9d17e0029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9ac18397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9ac18397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d17e002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d17e002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9d17e002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9d17e002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9d17e002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9d17e002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9d17e002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9d17e002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9d17e002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9d17e002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9d17e0029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9d17e002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9d17e002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9d17e002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9d17e002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9d17e002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9d17e002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9d17e002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9d17e0029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9d17e0029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9d17e002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9d17e002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9d17e002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a9d17e002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9d17e0029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9d17e0029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9d17e0029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9d17e0029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9d17e0029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9d17e0029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d17e0029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9d17e0029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9d17e0029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9d17e0029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9d17e0029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9d17e0029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9d17e002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9d17e002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9d17e0029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9d17e0029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9ac18397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9ac1839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9d17e002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a9d17e002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d17e0029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d17e002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9d17e0029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9d17e0029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d17e0029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d17e0029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9d17e0029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9d17e0029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9d17e0029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9d17e0029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9d17e0029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9d17e0029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9d17e0029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9d17e0029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9d17e002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a9d17e002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9d17e0029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9d17e0029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9ac1839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9ac1839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9d17e0029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9d17e0029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9d17e0029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9d17e002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9d17e002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a9d17e002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9d17e0029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a9d17e0029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9d17e0029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9d17e0029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d17e0029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d17e0029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9d17e0029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9d17e0029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a9d17e0029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a9d17e0029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9d17e0029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9d17e0029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a9d17e0029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a9d17e0029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9ac1839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9ac1839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9d17e0029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9d17e0029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9d17e0029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9d17e0029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9d17e0029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9d17e0029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9d17e0029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9d17e0029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9d17e0029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9d17e0029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9d17e0029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9d17e0029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a9d17e0029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a9d17e0029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9d17e0029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9d17e0029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a9d17e0029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a9d17e0029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a9d17e0029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a9d17e0029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9ac1839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9ac1839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9d17e0029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9d17e0029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a9d17e0029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a9d17e0029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9d17e0029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9d17e0029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a9d17e0029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a9d17e0029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9d17e0029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9d17e0029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a9d17e0029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a9d17e0029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a9d17e002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a9d17e002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a9d17e0029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a9d17e0029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9d17e0029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9d17e0029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a9d17e0029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a9d17e0029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9ac18397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9ac18397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a9d17e0029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a9d17e0029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a9d17e0029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a9d17e0029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9d17e0029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9d17e0029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9d17e0029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9d17e0029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a9d17e0029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a9d17e0029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9d17e002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9d17e002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beaver.io/download/" TargetMode="External"/><Relationship Id="rId4" Type="http://schemas.openxmlformats.org/officeDocument/2006/relationships/hyperlink" Target="https://franchise.cloud" TargetMode="External"/><Relationship Id="rId5" Type="http://schemas.openxmlformats.org/officeDocument/2006/relationships/hyperlink" Target="https://nodejs.org/en/download/" TargetMode="External"/><Relationship Id="rId6" Type="http://schemas.openxmlformats.org/officeDocument/2006/relationships/hyperlink" Target="https://github.com/Remi-C/sql_for_political_science/tree/main/connect_to_db" TargetMode="External"/><Relationship Id="rId7" Type="http://schemas.openxmlformats.org/officeDocument/2006/relationships/hyperlink" Target="https://github.com/Remi-C/sql_for_political_science/blob/main/src/workshop_queries.sq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SQL for Political Science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(and relational databases)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SQL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Languages are </a:t>
            </a:r>
            <a:r>
              <a:rPr lang="fr"/>
              <a:t>a way to communicate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SQL: invented in 1970, still the most popular for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‘lingua franca’ for structured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any other language/tool can ‘talk to’ SQL dbs.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most deployed library: SQLite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SQL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Plus 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good investment for your </a:t>
            </a:r>
            <a:r>
              <a:rPr lang="fr"/>
              <a:t>career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will help for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Pandas (Python)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Dplyer (R)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6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</a:t>
            </a:r>
            <a:r>
              <a:rPr lang="fr"/>
              <a:t>SQL?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64475" y="117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6210825" y="640175"/>
            <a:ext cx="2672700" cy="43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6534455" y="1082991"/>
            <a:ext cx="2126400" cy="1968900"/>
          </a:xfrm>
          <a:prstGeom prst="roundRect">
            <a:avLst>
              <a:gd fmla="val 8101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6534455" y="3631612"/>
            <a:ext cx="2126400" cy="78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6625275" y="1222375"/>
            <a:ext cx="8334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1</a:t>
            </a:r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7644231" y="1433264"/>
            <a:ext cx="9108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2:</a:t>
            </a:r>
            <a:br>
              <a:rPr lang="fr"/>
            </a:br>
            <a:r>
              <a:rPr lang="fr" sz="1000"/>
              <a:t>- columns</a:t>
            </a:r>
            <a:br>
              <a:rPr lang="fr" sz="1000"/>
            </a:br>
            <a:r>
              <a:rPr lang="fr" sz="1000"/>
              <a:t>- rows</a:t>
            </a:r>
            <a:endParaRPr sz="1000"/>
          </a:p>
        </p:txBody>
      </p:sp>
      <p:sp>
        <p:nvSpPr>
          <p:cNvPr id="134" name="Google Shape;134;p24"/>
          <p:cNvSpPr/>
          <p:nvPr/>
        </p:nvSpPr>
        <p:spPr>
          <a:xfrm>
            <a:off x="6743449" y="2433575"/>
            <a:ext cx="833400" cy="52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3</a:t>
            </a: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6934436" y="3729092"/>
            <a:ext cx="1266300" cy="59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4</a:t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163850" y="1839600"/>
            <a:ext cx="1360800" cy="14643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6487955" y="720184"/>
            <a:ext cx="2219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schema 1</a:t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6487955" y="3307270"/>
            <a:ext cx="2219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schema 2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6798055" y="268172"/>
            <a:ext cx="2219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DATABASE</a:t>
            </a:r>
            <a:endParaRPr b="1"/>
          </a:p>
        </p:txBody>
      </p:sp>
      <p:sp>
        <p:nvSpPr>
          <p:cNvPr id="140" name="Google Shape;140;p24"/>
          <p:cNvSpPr/>
          <p:nvPr/>
        </p:nvSpPr>
        <p:spPr>
          <a:xfrm>
            <a:off x="3027675" y="1702625"/>
            <a:ext cx="1510200" cy="18594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SQL client</a:t>
            </a:r>
            <a:endParaRPr/>
          </a:p>
        </p:txBody>
      </p:sp>
      <p:cxnSp>
        <p:nvCxnSpPr>
          <p:cNvPr id="141" name="Google Shape;141;p24"/>
          <p:cNvCxnSpPr>
            <a:stCxn id="132" idx="3"/>
            <a:endCxn id="133" idx="1"/>
          </p:cNvCxnSpPr>
          <p:nvPr/>
        </p:nvCxnSpPr>
        <p:spPr>
          <a:xfrm>
            <a:off x="7458675" y="1653025"/>
            <a:ext cx="185700" cy="2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4"/>
          <p:cNvCxnSpPr>
            <a:stCxn id="134" idx="3"/>
            <a:endCxn id="133" idx="2"/>
          </p:cNvCxnSpPr>
          <p:nvPr/>
        </p:nvCxnSpPr>
        <p:spPr>
          <a:xfrm flipH="1" rot="10800000">
            <a:off x="7576849" y="2294675"/>
            <a:ext cx="52290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4"/>
          <p:cNvCxnSpPr>
            <a:stCxn id="133" idx="2"/>
            <a:endCxn id="138" idx="2"/>
          </p:cNvCxnSpPr>
          <p:nvPr/>
        </p:nvCxnSpPr>
        <p:spPr>
          <a:xfrm flipH="1">
            <a:off x="7597731" y="2294564"/>
            <a:ext cx="501900" cy="14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4"/>
          <p:cNvSpPr/>
          <p:nvPr/>
        </p:nvSpPr>
        <p:spPr>
          <a:xfrm>
            <a:off x="4662245" y="1656218"/>
            <a:ext cx="1115275" cy="523700"/>
          </a:xfrm>
          <a:custGeom>
            <a:rect b="b" l="l" r="r" t="t"/>
            <a:pathLst>
              <a:path extrusionOk="0" h="20948" w="44611">
                <a:moveTo>
                  <a:pt x="158" y="20948"/>
                </a:moveTo>
                <a:cubicBezTo>
                  <a:pt x="-1108" y="12093"/>
                  <a:pt x="9338" y="2755"/>
                  <a:pt x="18110" y="1001"/>
                </a:cubicBezTo>
                <a:cubicBezTo>
                  <a:pt x="26780" y="-733"/>
                  <a:pt x="36033" y="-3"/>
                  <a:pt x="44611" y="214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45" name="Google Shape;145;p24"/>
          <p:cNvSpPr/>
          <p:nvPr/>
        </p:nvSpPr>
        <p:spPr>
          <a:xfrm rot="10496738">
            <a:off x="4771913" y="2433609"/>
            <a:ext cx="1115262" cy="523694"/>
          </a:xfrm>
          <a:custGeom>
            <a:rect b="b" l="l" r="r" t="t"/>
            <a:pathLst>
              <a:path extrusionOk="0" h="20948" w="44611">
                <a:moveTo>
                  <a:pt x="158" y="20948"/>
                </a:moveTo>
                <a:cubicBezTo>
                  <a:pt x="-1108" y="12093"/>
                  <a:pt x="9338" y="2755"/>
                  <a:pt x="18110" y="1001"/>
                </a:cubicBezTo>
                <a:cubicBezTo>
                  <a:pt x="26780" y="-733"/>
                  <a:pt x="36033" y="-3"/>
                  <a:pt x="44611" y="214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46" name="Google Shape;146;p24"/>
          <p:cNvSpPr txBox="1"/>
          <p:nvPr/>
        </p:nvSpPr>
        <p:spPr>
          <a:xfrm>
            <a:off x="4662243" y="1222375"/>
            <a:ext cx="12663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SQL query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4828893" y="3051900"/>
            <a:ext cx="12663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results: data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674125" y="2429275"/>
            <a:ext cx="1200600" cy="31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1643025" y="1708975"/>
            <a:ext cx="12663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Political Science question</a:t>
            </a:r>
            <a:endParaRPr b="1"/>
          </a:p>
        </p:txBody>
      </p:sp>
      <p:sp>
        <p:nvSpPr>
          <p:cNvPr id="150" name="Google Shape;150;p24"/>
          <p:cNvSpPr/>
          <p:nvPr/>
        </p:nvSpPr>
        <p:spPr>
          <a:xfrm rot="7567841">
            <a:off x="3175629" y="3868316"/>
            <a:ext cx="562727" cy="3134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2351102" y="4383250"/>
            <a:ext cx="15600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analyze results</a:t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 rot="-8279811">
            <a:off x="1408126" y="3823424"/>
            <a:ext cx="961637" cy="3135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555852" y="3984325"/>
            <a:ext cx="1595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answer question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SQL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Examples of questions we want to answer</a:t>
            </a:r>
            <a:r>
              <a:rPr lang="fr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Are industries that lobbied for the Covid act more likely to receive more money from the governement for Covid (PPP)?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Do companies tend to hire revolving door lobbyists to get access to a specific politician?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What is the inefficiency introduced in the market by lobbying activities for different industries?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What is the </a:t>
            </a:r>
            <a:r>
              <a:rPr lang="fr"/>
              <a:t>discrepancy</a:t>
            </a:r>
            <a:r>
              <a:rPr lang="fr"/>
              <a:t> between political campaign donations between employees and their companies?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WHEN SQL?</a:t>
            </a:r>
            <a:endParaRPr sz="4000"/>
          </a:p>
        </p:txBody>
      </p:sp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When SQL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When is SQL worth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Data is structured (tables, CSV,document, json, ...)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Data is not trivial (&gt;100 rows)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Data is not crazy (&lt;100M rows)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Data quality matters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(Data is made of entities and relations)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You’ll get a clearer idea after the examples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WHAT IS SQL?</a:t>
            </a:r>
            <a:endParaRPr sz="4000"/>
          </a:p>
        </p:txBody>
      </p:sp>
      <p:sp>
        <p:nvSpPr>
          <p:cNvPr id="177" name="Google Shape;177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SQL?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Main ideas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Structured Query Language: </a:t>
            </a:r>
            <a:r>
              <a:rPr lang="fr"/>
              <a:t>manage structured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tell </a:t>
            </a:r>
            <a:r>
              <a:rPr b="1" lang="fr"/>
              <a:t>what</a:t>
            </a:r>
            <a:r>
              <a:rPr lang="fr"/>
              <a:t> you want, </a:t>
            </a:r>
            <a:r>
              <a:rPr b="1" lang="fr"/>
              <a:t>not </a:t>
            </a:r>
            <a:r>
              <a:rPr lang="fr"/>
              <a:t>how to do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stay close to ‘natural’ </a:t>
            </a:r>
            <a:r>
              <a:rPr b="1" lang="fr"/>
              <a:t>english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Set algebra : Union, </a:t>
            </a:r>
            <a:r>
              <a:rPr lang="fr"/>
              <a:t>intersection, cartesian 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3-valued logic : True, False, </a:t>
            </a:r>
            <a:r>
              <a:rPr b="1" lang="fr"/>
              <a:t>NULL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SQL?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Divided in several parts: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A. define data structures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B. </a:t>
            </a:r>
            <a:r>
              <a:rPr b="1" lang="fr" sz="2000"/>
              <a:t>query data</a:t>
            </a:r>
            <a:endParaRPr b="1"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C. </a:t>
            </a:r>
            <a:r>
              <a:rPr lang="fr" sz="1500"/>
              <a:t>add/change/remove data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We’ll focus on B. and 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SQL?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 SQL, everything is a table (columns, rows) !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data you 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result of your queries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 data you write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(results of functions)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did know about us folks?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94475" y="1134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???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 record myself for other Undergrad students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Everything is available Open Source here:</a:t>
            </a:r>
            <a:br>
              <a:rPr lang="fr"/>
            </a:b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SQL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Hard to learn everything at once!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So 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let’s pretend we have a DB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how to query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Afterward, we’ll discuss how to build a DB.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HOW TO QUERY DATA</a:t>
            </a:r>
            <a:endParaRPr sz="4000"/>
          </a:p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Basic query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</a:t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Time to connect to the Postgres server!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You can use (prefered):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DBeaver Community</a:t>
            </a:r>
            <a:r>
              <a:rPr lang="fr"/>
              <a:t> (Open source, free, java, need to DL and install)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https://franchise.cloud</a:t>
            </a:r>
            <a:r>
              <a:rPr lang="fr"/>
              <a:t> (you need to install </a:t>
            </a:r>
            <a:r>
              <a:rPr lang="fr" u="sng">
                <a:solidFill>
                  <a:schemeClr val="hlink"/>
                </a:solidFill>
                <a:hlinkClick r:id="rId5"/>
              </a:rPr>
              <a:t>node.js</a:t>
            </a:r>
            <a:r>
              <a:rPr lang="fr"/>
              <a:t> first)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(hard)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 , Python (see </a:t>
            </a:r>
            <a:r>
              <a:rPr lang="fr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fr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The queries are </a:t>
            </a:r>
            <a:r>
              <a:rPr lang="fr" u="sng">
                <a:solidFill>
                  <a:schemeClr val="hlink"/>
                </a:solidFill>
                <a:hlinkClick r:id="rId7"/>
              </a:rPr>
              <a:t>here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00 : Basic query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/>
        </p:nvSpPr>
        <p:spPr>
          <a:xfrm>
            <a:off x="382725" y="2195225"/>
            <a:ext cx="28560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lang="fr" sz="1800"/>
              <a:t>col1, col2, …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/>
              <a:t> schema1.table1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FF0000"/>
                </a:solidFill>
              </a:rPr>
              <a:t>WHERE</a:t>
            </a:r>
            <a:r>
              <a:rPr lang="fr" sz="1800"/>
              <a:t> col1&gt;2 and …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FF0000"/>
                </a:solidFill>
              </a:rPr>
              <a:t>ORDER BY</a:t>
            </a:r>
            <a:r>
              <a:rPr lang="fr" sz="1800"/>
              <a:t> col2 ASC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LIMIT</a:t>
            </a:r>
            <a:r>
              <a:rPr lang="fr" sz="1800"/>
              <a:t>  5 ; </a:t>
            </a:r>
            <a:endParaRPr sz="1800"/>
          </a:p>
        </p:txBody>
      </p:sp>
      <p:sp>
        <p:nvSpPr>
          <p:cNvPr id="221" name="Google Shape;221;p35"/>
          <p:cNvSpPr txBox="1"/>
          <p:nvPr/>
        </p:nvSpPr>
        <p:spPr>
          <a:xfrm>
            <a:off x="4321751" y="1786775"/>
            <a:ext cx="44379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What do you want to see in the result ? 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D</a:t>
            </a:r>
            <a:r>
              <a:rPr lang="fr" sz="1600"/>
              <a:t>ata should come from ?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W</a:t>
            </a:r>
            <a:r>
              <a:rPr lang="fr" sz="1600"/>
              <a:t>hich rows should be included?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O</a:t>
            </a:r>
            <a:r>
              <a:rPr lang="fr" sz="1600"/>
              <a:t>rder of rows ?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O</a:t>
            </a:r>
            <a:r>
              <a:rPr lang="fr" sz="1600"/>
              <a:t>nly the top X?</a:t>
            </a:r>
            <a:endParaRPr sz="1600"/>
          </a:p>
        </p:txBody>
      </p:sp>
      <p:cxnSp>
        <p:nvCxnSpPr>
          <p:cNvPr id="222" name="Google Shape;222;p35"/>
          <p:cNvCxnSpPr/>
          <p:nvPr/>
        </p:nvCxnSpPr>
        <p:spPr>
          <a:xfrm flipH="1" rot="10800000">
            <a:off x="3005100" y="1982125"/>
            <a:ext cx="1243500" cy="3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5"/>
          <p:cNvCxnSpPr/>
          <p:nvPr/>
        </p:nvCxnSpPr>
        <p:spPr>
          <a:xfrm flipH="1" rot="10800000">
            <a:off x="2983800" y="2507725"/>
            <a:ext cx="13143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5"/>
          <p:cNvCxnSpPr/>
          <p:nvPr/>
        </p:nvCxnSpPr>
        <p:spPr>
          <a:xfrm>
            <a:off x="2990900" y="2990900"/>
            <a:ext cx="12999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5"/>
          <p:cNvCxnSpPr/>
          <p:nvPr/>
        </p:nvCxnSpPr>
        <p:spPr>
          <a:xfrm>
            <a:off x="2976700" y="3260875"/>
            <a:ext cx="1321500" cy="1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5"/>
          <p:cNvCxnSpPr/>
          <p:nvPr/>
        </p:nvCxnSpPr>
        <p:spPr>
          <a:xfrm>
            <a:off x="2969600" y="3537925"/>
            <a:ext cx="1250400" cy="4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0020 : Basic query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 txBox="1"/>
          <p:nvPr/>
        </p:nvSpPr>
        <p:spPr>
          <a:xfrm>
            <a:off x="100900" y="2195225"/>
            <a:ext cx="54570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legislator_last_name, legislator_birthday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consolidated___congress.legislators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WHERE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legislator_birthday &gt; '1970-01-01'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ORDER BY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legislator_birthday DESC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LIMIT</a:t>
            </a:r>
            <a:r>
              <a:rPr lang="fr" sz="1800"/>
              <a:t>  5 ; </a:t>
            </a:r>
            <a:endParaRPr sz="1800"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850" y="3421650"/>
            <a:ext cx="4141150" cy="17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Basic : Play around : SELECT </a:t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311700" y="953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0021 : change result column name?</a:t>
            </a:r>
            <a:r>
              <a:rPr lang="fr"/>
              <a:t> 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/>
        </p:nvSpPr>
        <p:spPr>
          <a:xfrm>
            <a:off x="86650" y="1511325"/>
            <a:ext cx="54570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legislator_last_name </a:t>
            </a:r>
            <a:r>
              <a:rPr b="1" lang="fr" sz="1800">
                <a:solidFill>
                  <a:schemeClr val="dk1"/>
                </a:solidFill>
              </a:rPr>
              <a:t>AS lname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    , legislator_birthday </a:t>
            </a:r>
            <a:r>
              <a:rPr b="1" lang="fr" sz="1800">
                <a:solidFill>
                  <a:schemeClr val="dk1"/>
                </a:solidFill>
              </a:rPr>
              <a:t>AS lbday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FROM</a:t>
            </a:r>
            <a:r>
              <a:rPr lang="fr" sz="1600"/>
              <a:t> </a:t>
            </a:r>
            <a:r>
              <a:rPr lang="fr" sz="1600">
                <a:solidFill>
                  <a:schemeClr val="dk1"/>
                </a:solidFill>
              </a:rPr>
              <a:t>consolidated___congress.legislators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WHERE</a:t>
            </a:r>
            <a:r>
              <a:rPr lang="fr" sz="1600"/>
              <a:t> </a:t>
            </a:r>
            <a:r>
              <a:rPr lang="fr" sz="1600">
                <a:solidFill>
                  <a:schemeClr val="dk1"/>
                </a:solidFill>
              </a:rPr>
              <a:t>legislator_birthday &gt; '1970-01-01'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ORDER BY</a:t>
            </a:r>
            <a:r>
              <a:rPr lang="fr" sz="1600"/>
              <a:t> </a:t>
            </a:r>
            <a:r>
              <a:rPr lang="fr" sz="1600">
                <a:solidFill>
                  <a:schemeClr val="dk1"/>
                </a:solidFill>
              </a:rPr>
              <a:t>legislator_birthday DESC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LIMIT</a:t>
            </a:r>
            <a:r>
              <a:rPr lang="fr" sz="1600"/>
              <a:t>  5 ; </a:t>
            </a:r>
            <a:endParaRPr sz="1600"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0" y="3629013"/>
            <a:ext cx="22860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Querying : Basic : Play around : SELECT 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953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0022) process rows?</a:t>
            </a:r>
            <a:r>
              <a:rPr lang="fr"/>
              <a:t> 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8"/>
          <p:cNvSpPr txBox="1"/>
          <p:nvPr/>
        </p:nvSpPr>
        <p:spPr>
          <a:xfrm>
            <a:off x="86650" y="1511325"/>
            <a:ext cx="61683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 </a:t>
            </a:r>
            <a:r>
              <a:rPr b="1" lang="fr" sz="1800">
                <a:solidFill>
                  <a:schemeClr val="dk1"/>
                </a:solidFill>
              </a:rPr>
              <a:t>upper(</a:t>
            </a:r>
            <a:r>
              <a:rPr lang="fr" sz="1800">
                <a:solidFill>
                  <a:schemeClr val="dk1"/>
                </a:solidFill>
              </a:rPr>
              <a:t>legislator_last_name</a:t>
            </a:r>
            <a:r>
              <a:rPr b="1" lang="fr" sz="1800">
                <a:solidFill>
                  <a:schemeClr val="dk1"/>
                </a:solidFill>
              </a:rPr>
              <a:t>)</a:t>
            </a:r>
            <a:r>
              <a:rPr lang="fr" sz="1800">
                <a:solidFill>
                  <a:schemeClr val="dk1"/>
                </a:solidFill>
              </a:rPr>
              <a:t> AS upper_name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	, </a:t>
            </a:r>
            <a:r>
              <a:rPr b="1" lang="fr" sz="1800">
                <a:solidFill>
                  <a:schemeClr val="dk1"/>
                </a:solidFill>
              </a:rPr>
              <a:t>age(</a:t>
            </a:r>
            <a:r>
              <a:rPr lang="fr" sz="1800">
                <a:solidFill>
                  <a:schemeClr val="dk1"/>
                </a:solidFill>
              </a:rPr>
              <a:t>legislator_birthday</a:t>
            </a:r>
            <a:r>
              <a:rPr b="1" lang="fr" sz="1800">
                <a:solidFill>
                  <a:schemeClr val="dk1"/>
                </a:solidFill>
              </a:rPr>
              <a:t>)</a:t>
            </a:r>
            <a:r>
              <a:rPr lang="fr" sz="1800">
                <a:solidFill>
                  <a:schemeClr val="dk1"/>
                </a:solidFill>
              </a:rPr>
              <a:t> AS l_age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FROM</a:t>
            </a:r>
            <a:r>
              <a:rPr lang="fr" sz="1600"/>
              <a:t> </a:t>
            </a:r>
            <a:r>
              <a:rPr lang="fr" sz="1600">
                <a:solidFill>
                  <a:schemeClr val="dk1"/>
                </a:solidFill>
              </a:rPr>
              <a:t>consolidated___congress.legislators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WHERE</a:t>
            </a:r>
            <a:r>
              <a:rPr lang="fr" sz="1600"/>
              <a:t> </a:t>
            </a:r>
            <a:r>
              <a:rPr lang="fr" sz="1600">
                <a:solidFill>
                  <a:schemeClr val="dk1"/>
                </a:solidFill>
              </a:rPr>
              <a:t>legislator_birthday &gt; '1970-01-01'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ORDER BY</a:t>
            </a:r>
            <a:r>
              <a:rPr lang="fr" sz="1600"/>
              <a:t> </a:t>
            </a:r>
            <a:r>
              <a:rPr lang="fr" sz="1600">
                <a:solidFill>
                  <a:schemeClr val="dk1"/>
                </a:solidFill>
              </a:rPr>
              <a:t>legislator_birthday DESC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LIMIT</a:t>
            </a:r>
            <a:r>
              <a:rPr lang="fr" sz="1600"/>
              <a:t>  5 ; </a:t>
            </a:r>
            <a:endParaRPr sz="1600"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313" y="3619500"/>
            <a:ext cx="34956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Querying : Basic : Play around : SELECT 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11700" y="953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0023) </a:t>
            </a:r>
            <a:r>
              <a:rPr lang="fr"/>
              <a:t>more columns? 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"/>
          <p:cNvSpPr txBox="1"/>
          <p:nvPr/>
        </p:nvSpPr>
        <p:spPr>
          <a:xfrm>
            <a:off x="419600" y="1552100"/>
            <a:ext cx="54570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b="1" lang="fr" sz="1800">
                <a:solidFill>
                  <a:schemeClr val="dk1"/>
                </a:solidFill>
              </a:rPr>
              <a:t>legislator_id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    , legislator_first_name, legislator_last_name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    , legislator_birthday, legislator_gender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FROM</a:t>
            </a:r>
            <a:r>
              <a:rPr lang="fr" sz="1600"/>
              <a:t> </a:t>
            </a:r>
            <a:r>
              <a:rPr lang="fr" sz="1600">
                <a:solidFill>
                  <a:schemeClr val="dk1"/>
                </a:solidFill>
              </a:rPr>
              <a:t>consolidated___congress.legislators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WHERE</a:t>
            </a:r>
            <a:r>
              <a:rPr lang="fr" sz="1600"/>
              <a:t> </a:t>
            </a:r>
            <a:r>
              <a:rPr lang="fr" sz="1600">
                <a:solidFill>
                  <a:schemeClr val="dk1"/>
                </a:solidFill>
              </a:rPr>
              <a:t>legislator_birthday &gt; '1970-01-01'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ORDER BY</a:t>
            </a:r>
            <a:r>
              <a:rPr lang="fr" sz="1600"/>
              <a:t> </a:t>
            </a:r>
            <a:r>
              <a:rPr lang="fr" sz="1600">
                <a:solidFill>
                  <a:schemeClr val="dk1"/>
                </a:solidFill>
              </a:rPr>
              <a:t>legislator_birthday DESC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</a:rPr>
              <a:t>LIMIT</a:t>
            </a:r>
            <a:r>
              <a:rPr lang="fr" sz="1600"/>
              <a:t>  5 ; </a:t>
            </a:r>
            <a:endParaRPr sz="1600"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900" y="3897500"/>
            <a:ext cx="7334101" cy="12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Querying : Basic : Play around : WHERE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11700" y="970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0032) change filter?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0"/>
          <p:cNvSpPr txBox="1"/>
          <p:nvPr/>
        </p:nvSpPr>
        <p:spPr>
          <a:xfrm>
            <a:off x="72400" y="1475700"/>
            <a:ext cx="54570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legislator_last_name, legislator_birthday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consolidated___congress.legislators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WHERE</a:t>
            </a:r>
            <a:r>
              <a:rPr lang="fr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1"/>
                </a:solidFill>
              </a:rPr>
              <a:t>    legislator_gender = 'F'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chemeClr val="dk1"/>
                </a:solidFill>
              </a:rPr>
              <a:t>    AND (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chemeClr val="dk1"/>
                </a:solidFill>
              </a:rPr>
              <a:t>   	 legislator_full_name ILIKE '%cortez%'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chemeClr val="dk1"/>
                </a:solidFill>
              </a:rPr>
              <a:t>   	 OR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1"/>
                </a:solidFill>
              </a:rPr>
              <a:t>   	  regexp_match(legislator_full_name , '.*smith.*', 'i')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chemeClr val="dk1"/>
                </a:solidFill>
              </a:rPr>
              <a:t>              IS NOT NULL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1"/>
                </a:solidFill>
              </a:rPr>
              <a:t>    )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ORDER BY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legislator_birthday DESC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LIMIT</a:t>
            </a:r>
            <a:r>
              <a:rPr lang="fr" sz="1800"/>
              <a:t>  5 ; </a:t>
            </a:r>
            <a:endParaRPr sz="1800"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0" y="3867150"/>
            <a:ext cx="40957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Basic : Play around : ORDER BY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311700" y="929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0040) multiple orders</a:t>
            </a:r>
            <a:r>
              <a:rPr lang="fr"/>
              <a:t>?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 txBox="1"/>
          <p:nvPr/>
        </p:nvSpPr>
        <p:spPr>
          <a:xfrm>
            <a:off x="72400" y="1475700"/>
            <a:ext cx="57195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legislator_last_name, legislator_first_name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consolidated___congress.legislators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WHERE</a:t>
            </a:r>
            <a:r>
              <a:rPr lang="fr" sz="1800"/>
              <a:t> </a:t>
            </a:r>
            <a:r>
              <a:rPr lang="fr" sz="1500">
                <a:solidFill>
                  <a:schemeClr val="dk1"/>
                </a:solidFill>
              </a:rPr>
              <a:t>legislator_gender = 'F'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ORDER BY</a:t>
            </a:r>
            <a:r>
              <a:rPr lang="fr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    legislator_last_name DESC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    , legislator_first_name ASC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LIMIT</a:t>
            </a:r>
            <a:r>
              <a:rPr lang="fr" sz="1800"/>
              <a:t>  5 ; </a:t>
            </a:r>
            <a:endParaRPr sz="1800"/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025" y="3619500"/>
            <a:ext cx="41148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SQL Menu for today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SQL?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When SQL?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How to Query existing data?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How to design your own data?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Wait a minute, something is wrong.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What about John Kennedy?</a:t>
            </a:r>
            <a:endParaRPr sz="4000"/>
          </a:p>
        </p:txBody>
      </p:sp>
      <p:sp>
        <p:nvSpPr>
          <p:cNvPr id="280" name="Google Shape;280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Basic : Play around : Kennedys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11700" y="946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0050) All “John Kennedy”s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 txBox="1"/>
          <p:nvPr/>
        </p:nvSpPr>
        <p:spPr>
          <a:xfrm>
            <a:off x="72400" y="1475700"/>
            <a:ext cx="57195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legislator_last_name, legislator_first_name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consolidated___congress.legislators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WHERE</a:t>
            </a:r>
            <a:r>
              <a:rPr lang="fr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    legislator_last_name = 'Kennedy'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     AND </a:t>
            </a:r>
            <a:r>
              <a:rPr lang="fr" sz="1800"/>
              <a:t>legislator_first_name = 'John'</a:t>
            </a:r>
            <a:r>
              <a:rPr lang="fr" sz="1800"/>
              <a:t>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LIMIT</a:t>
            </a:r>
            <a:r>
              <a:rPr lang="fr" sz="1800"/>
              <a:t>  5 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→ Oups, we have several !  </a:t>
            </a:r>
            <a:endParaRPr sz="1800"/>
          </a:p>
        </p:txBody>
      </p:sp>
      <p:pic>
        <p:nvPicPr>
          <p:cNvPr id="288" name="Google Shape;288;p43"/>
          <p:cNvPicPr preferRelativeResize="0"/>
          <p:nvPr/>
        </p:nvPicPr>
        <p:blipFill rotWithShape="1">
          <a:blip r:embed="rId3">
            <a:alphaModFix/>
          </a:blip>
          <a:srcRect b="0" l="0" r="26166" t="0"/>
          <a:stretch/>
        </p:blipFill>
        <p:spPr>
          <a:xfrm>
            <a:off x="6359175" y="4362450"/>
            <a:ext cx="27848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Basic : Play around : Kennedys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0051) </a:t>
            </a:r>
            <a:r>
              <a:rPr lang="fr"/>
              <a:t>All “John Kennedy”s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4"/>
          <p:cNvSpPr txBox="1"/>
          <p:nvPr/>
        </p:nvSpPr>
        <p:spPr>
          <a:xfrm>
            <a:off x="72400" y="1475700"/>
            <a:ext cx="57195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legislator_last_name, legislator_first_name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    , </a:t>
            </a:r>
            <a:r>
              <a:rPr lang="fr" sz="1800">
                <a:solidFill>
                  <a:schemeClr val="dk1"/>
                </a:solidFill>
              </a:rPr>
              <a:t>legislator_birthday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consolidated___congress.legislators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WHERE</a:t>
            </a:r>
            <a:r>
              <a:rPr lang="fr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</a:rPr>
              <a:t>    legislator_last_name = 'Kennedy'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</a:rPr>
              <a:t>     AND legislator_first_name = 'John'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ORDER BY</a:t>
            </a:r>
            <a:r>
              <a:rPr lang="fr" sz="1800"/>
              <a:t> legislator_birthday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LIMIT</a:t>
            </a:r>
            <a:r>
              <a:rPr lang="fr" sz="1800"/>
              <a:t>  5 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100" y="4362450"/>
            <a:ext cx="37719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Basic : Play around : Kennedys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need a way to uniquely </a:t>
            </a:r>
            <a:r>
              <a:rPr lang="fr"/>
              <a:t>identify</a:t>
            </a:r>
            <a:r>
              <a:rPr lang="fr"/>
              <a:t> each legislator.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we could do last name + first name + date of birth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J.F.K = `Kennedy, John, 1951-11-21`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Not super convenient for sharing/working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Instead, we use a unique identifier : an </a:t>
            </a:r>
            <a:r>
              <a:rPr b="1" lang="fr"/>
              <a:t>id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legislator_id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Basic : Play around : Kennedys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0051) </a:t>
            </a:r>
            <a:r>
              <a:rPr lang="fr"/>
              <a:t>All “J. Kennedy”s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6"/>
          <p:cNvSpPr txBox="1"/>
          <p:nvPr/>
        </p:nvSpPr>
        <p:spPr>
          <a:xfrm>
            <a:off x="72400" y="1475700"/>
            <a:ext cx="57195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b="1" lang="fr" sz="1800">
                <a:solidFill>
                  <a:schemeClr val="dk1"/>
                </a:solidFill>
              </a:rPr>
              <a:t>legislator_id,</a:t>
            </a:r>
            <a:r>
              <a:rPr lang="fr" sz="1800">
                <a:solidFill>
                  <a:schemeClr val="dk1"/>
                </a:solidFill>
              </a:rPr>
              <a:t> legislator_last_name, legislator_first_name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    , legislator_birthday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consolidated___congress.legislators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WHERE</a:t>
            </a:r>
            <a:r>
              <a:rPr lang="fr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</a:rPr>
              <a:t>    legislator_last_name = 'Kennedy'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</a:rPr>
              <a:t>     AND legislator_first_name = 'John'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LIMIT</a:t>
            </a:r>
            <a:r>
              <a:rPr lang="fr" sz="1800"/>
              <a:t>  5 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563" y="4343400"/>
            <a:ext cx="416242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Basic : ids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7"/>
          <p:cNvSpPr txBox="1"/>
          <p:nvPr>
            <p:ph idx="1" type="body"/>
          </p:nvPr>
        </p:nvSpPr>
        <p:spPr>
          <a:xfrm>
            <a:off x="311700" y="1079125"/>
            <a:ext cx="8520600" cy="4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how to make one?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use something ‘natural’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in the ‘congress’ table , the ‘congress_number’ is a natural 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have some clever function that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takes what is unique (first+last+date of birth)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converts it into one string / number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 called a </a:t>
            </a:r>
            <a:r>
              <a:rPr b="1" lang="fr"/>
              <a:t>hashing </a:t>
            </a:r>
            <a:r>
              <a:rPr lang="fr"/>
              <a:t>function. (cf uuid)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simply number the rows of the table	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avoid : may depend on a random order, so may not be stable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Basic : ids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311700" y="1079125"/>
            <a:ext cx="8520600" cy="4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note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/>
              <a:t>id</a:t>
            </a:r>
            <a:r>
              <a:rPr lang="fr"/>
              <a:t> uniquely </a:t>
            </a:r>
            <a:r>
              <a:rPr lang="fr"/>
              <a:t>identifying</a:t>
            </a:r>
            <a:r>
              <a:rPr lang="fr"/>
              <a:t> each row of a table : </a:t>
            </a:r>
            <a:r>
              <a:rPr b="1" lang="fr"/>
              <a:t>primary key </a:t>
            </a:r>
            <a:r>
              <a:rPr lang="fr"/>
              <a:t>of this table.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Very important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it tells you something about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it allows you to join tables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Kind of like a ‘unit of analysis’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Basic : ids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9"/>
          <p:cNvSpPr txBox="1"/>
          <p:nvPr>
            <p:ph idx="1" type="body"/>
          </p:nvPr>
        </p:nvSpPr>
        <p:spPr>
          <a:xfrm>
            <a:off x="311700" y="1079125"/>
            <a:ext cx="8520600" cy="4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What about finding about the John Kennedys terms?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→ we need to use 2 tables: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consolidated___congress.</a:t>
            </a:r>
            <a:r>
              <a:rPr b="1" lang="fr"/>
              <a:t>legislators</a:t>
            </a:r>
            <a:r>
              <a:rPr lang="fr"/>
              <a:t>  </a:t>
            </a:r>
            <a:br>
              <a:rPr lang="fr"/>
            </a:br>
            <a:r>
              <a:rPr lang="fr"/>
              <a:t>   info about legislators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consolidated___congress.</a:t>
            </a:r>
            <a:r>
              <a:rPr b="1" lang="fr"/>
              <a:t>legislators_terms</a:t>
            </a:r>
            <a:r>
              <a:rPr lang="fr"/>
              <a:t> </a:t>
            </a:r>
            <a:br>
              <a:rPr lang="fr"/>
            </a:br>
            <a:r>
              <a:rPr lang="fr"/>
              <a:t>   info about terms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Combining tables = </a:t>
            </a:r>
            <a:r>
              <a:rPr b="1" lang="fr" sz="2000"/>
              <a:t>JOIN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HOW TO QUERY DATA</a:t>
            </a:r>
            <a:endParaRPr sz="4000"/>
          </a:p>
        </p:txBody>
      </p:sp>
      <p:sp>
        <p:nvSpPr>
          <p:cNvPr id="334" name="Google Shape;334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JOIN : </a:t>
            </a:r>
            <a:r>
              <a:rPr lang="fr"/>
              <a:t>Use multiple tables</a:t>
            </a:r>
            <a:endParaRPr/>
          </a:p>
        </p:txBody>
      </p:sp>
      <p:sp>
        <p:nvSpPr>
          <p:cNvPr id="335" name="Google Shape;335;p50"/>
          <p:cNvSpPr txBox="1"/>
          <p:nvPr/>
        </p:nvSpPr>
        <p:spPr>
          <a:xfrm>
            <a:off x="1439025" y="4003675"/>
            <a:ext cx="59484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CC4125"/>
                </a:solidFill>
              </a:rPr>
              <a:t>/!\ You absolutely need to understand this part</a:t>
            </a:r>
            <a:endParaRPr b="1" sz="2000"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JOINS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1"/>
          <p:cNvSpPr/>
          <p:nvPr/>
        </p:nvSpPr>
        <p:spPr>
          <a:xfrm>
            <a:off x="990000" y="3476875"/>
            <a:ext cx="969000" cy="7326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K000107</a:t>
            </a:r>
            <a:endParaRPr/>
          </a:p>
        </p:txBody>
      </p:sp>
      <p:sp>
        <p:nvSpPr>
          <p:cNvPr id="342" name="Google Shape;342;p51"/>
          <p:cNvSpPr/>
          <p:nvPr/>
        </p:nvSpPr>
        <p:spPr>
          <a:xfrm>
            <a:off x="990000" y="4209475"/>
            <a:ext cx="969000" cy="7326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K000393</a:t>
            </a:r>
            <a:endParaRPr/>
          </a:p>
        </p:txBody>
      </p:sp>
      <p:sp>
        <p:nvSpPr>
          <p:cNvPr id="343" name="Google Shape;343;p51"/>
          <p:cNvSpPr/>
          <p:nvPr/>
        </p:nvSpPr>
        <p:spPr>
          <a:xfrm>
            <a:off x="4965325" y="3450950"/>
            <a:ext cx="9192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K000107</a:t>
            </a:r>
            <a:endParaRPr/>
          </a:p>
        </p:txBody>
      </p:sp>
      <p:sp>
        <p:nvSpPr>
          <p:cNvPr id="344" name="Google Shape;344;p51"/>
          <p:cNvSpPr txBox="1"/>
          <p:nvPr/>
        </p:nvSpPr>
        <p:spPr>
          <a:xfrm>
            <a:off x="363275" y="567650"/>
            <a:ext cx="17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1 (legislators)</a:t>
            </a:r>
            <a:endParaRPr/>
          </a:p>
        </p:txBody>
      </p:sp>
      <p:sp>
        <p:nvSpPr>
          <p:cNvPr id="345" name="Google Shape;345;p51"/>
          <p:cNvSpPr txBox="1"/>
          <p:nvPr/>
        </p:nvSpPr>
        <p:spPr>
          <a:xfrm>
            <a:off x="5345850" y="636725"/>
            <a:ext cx="2771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2 : legislators terms</a:t>
            </a:r>
            <a:endParaRPr/>
          </a:p>
        </p:txBody>
      </p:sp>
      <p:graphicFrame>
        <p:nvGraphicFramePr>
          <p:cNvPr id="346" name="Google Shape;346;p51"/>
          <p:cNvGraphicFramePr/>
          <p:nvPr/>
        </p:nvGraphicFramePr>
        <p:xfrm>
          <a:off x="363275" y="90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{A2970E5D-5887-4009-A0B2-421A5E045E7F}</a:tableStyleId>
              </a:tblPr>
              <a:tblGrid>
                <a:gridCol w="1283850"/>
                <a:gridCol w="1134250"/>
                <a:gridCol w="407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legislator_id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last_name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...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A000009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Abdnor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K000107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Kennedy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K000393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Kennedy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7" name="Google Shape;347;p51"/>
          <p:cNvGraphicFramePr/>
          <p:nvPr/>
        </p:nvGraphicFramePr>
        <p:xfrm>
          <a:off x="5345850" y="98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{A2970E5D-5887-4009-A0B2-421A5E045E7F}</a:tableStyleId>
              </a:tblPr>
              <a:tblGrid>
                <a:gridCol w="1306150"/>
                <a:gridCol w="935700"/>
                <a:gridCol w="1134350"/>
                <a:gridCol w="393450"/>
              </a:tblGrid>
              <a:tr h="41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legislator_id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chamber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start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...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K000107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H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1947-01-03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K000107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H    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1949-01-03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K000393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2017-01-03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B000944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2001-01-03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8" name="Google Shape;348;p51"/>
          <p:cNvSpPr/>
          <p:nvPr/>
        </p:nvSpPr>
        <p:spPr>
          <a:xfrm>
            <a:off x="4965325" y="3733850"/>
            <a:ext cx="9192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K000107</a:t>
            </a:r>
            <a:endParaRPr/>
          </a:p>
        </p:txBody>
      </p:sp>
      <p:sp>
        <p:nvSpPr>
          <p:cNvPr id="349" name="Google Shape;349;p51"/>
          <p:cNvSpPr/>
          <p:nvPr/>
        </p:nvSpPr>
        <p:spPr>
          <a:xfrm>
            <a:off x="4965325" y="4011200"/>
            <a:ext cx="9192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K000393</a:t>
            </a:r>
            <a:endParaRPr/>
          </a:p>
        </p:txBody>
      </p:sp>
      <p:sp>
        <p:nvSpPr>
          <p:cNvPr id="350" name="Google Shape;350;p51"/>
          <p:cNvSpPr/>
          <p:nvPr/>
        </p:nvSpPr>
        <p:spPr>
          <a:xfrm>
            <a:off x="4965325" y="4294100"/>
            <a:ext cx="919200" cy="282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B000944</a:t>
            </a:r>
            <a:endParaRPr/>
          </a:p>
        </p:txBody>
      </p:sp>
      <p:sp>
        <p:nvSpPr>
          <p:cNvPr id="351" name="Google Shape;351;p51"/>
          <p:cNvSpPr/>
          <p:nvPr/>
        </p:nvSpPr>
        <p:spPr>
          <a:xfrm>
            <a:off x="5884525" y="3450950"/>
            <a:ext cx="11397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1947-01-03</a:t>
            </a:r>
            <a:endParaRPr/>
          </a:p>
        </p:txBody>
      </p:sp>
      <p:sp>
        <p:nvSpPr>
          <p:cNvPr id="352" name="Google Shape;352;p51"/>
          <p:cNvSpPr/>
          <p:nvPr/>
        </p:nvSpPr>
        <p:spPr>
          <a:xfrm>
            <a:off x="5884525" y="3733850"/>
            <a:ext cx="11397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1949-01-03</a:t>
            </a:r>
            <a:endParaRPr/>
          </a:p>
        </p:txBody>
      </p:sp>
      <p:sp>
        <p:nvSpPr>
          <p:cNvPr id="353" name="Google Shape;353;p51"/>
          <p:cNvSpPr/>
          <p:nvPr/>
        </p:nvSpPr>
        <p:spPr>
          <a:xfrm>
            <a:off x="5884525" y="4011200"/>
            <a:ext cx="11397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2017-01-03</a:t>
            </a:r>
            <a:endParaRPr/>
          </a:p>
        </p:txBody>
      </p:sp>
      <p:sp>
        <p:nvSpPr>
          <p:cNvPr id="354" name="Google Shape;354;p51"/>
          <p:cNvSpPr/>
          <p:nvPr/>
        </p:nvSpPr>
        <p:spPr>
          <a:xfrm>
            <a:off x="5884525" y="4294100"/>
            <a:ext cx="1139700" cy="282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2001-01-03</a:t>
            </a:r>
            <a:endParaRPr/>
          </a:p>
        </p:txBody>
      </p:sp>
      <p:sp>
        <p:nvSpPr>
          <p:cNvPr id="355" name="Google Shape;355;p51"/>
          <p:cNvSpPr/>
          <p:nvPr/>
        </p:nvSpPr>
        <p:spPr>
          <a:xfrm>
            <a:off x="990000" y="2744275"/>
            <a:ext cx="969000" cy="7326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A000009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SQL Menu for today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you won’t become an expert in 2 hours,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BUT, you will know enough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to decide if SQL will help you or not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to get a good head start if you want to keep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  			Only 2 hours: some parts might feel hard to grasp: Hang on !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24" y="3792625"/>
            <a:ext cx="868050" cy="8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JOINS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2"/>
          <p:cNvSpPr txBox="1"/>
          <p:nvPr/>
        </p:nvSpPr>
        <p:spPr>
          <a:xfrm>
            <a:off x="3740025" y="99625"/>
            <a:ext cx="17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1 (legislators)</a:t>
            </a:r>
            <a:endParaRPr/>
          </a:p>
        </p:txBody>
      </p:sp>
      <p:sp>
        <p:nvSpPr>
          <p:cNvPr id="362" name="Google Shape;362;p52"/>
          <p:cNvSpPr txBox="1"/>
          <p:nvPr/>
        </p:nvSpPr>
        <p:spPr>
          <a:xfrm>
            <a:off x="6372600" y="99625"/>
            <a:ext cx="2771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2 : legislators terms</a:t>
            </a:r>
            <a:endParaRPr/>
          </a:p>
        </p:txBody>
      </p:sp>
      <p:graphicFrame>
        <p:nvGraphicFramePr>
          <p:cNvPr id="363" name="Google Shape;363;p52"/>
          <p:cNvGraphicFramePr/>
          <p:nvPr/>
        </p:nvGraphicFramePr>
        <p:xfrm>
          <a:off x="3854000" y="4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{A2970E5D-5887-4009-A0B2-421A5E045E7F}</a:tableStyleId>
              </a:tblPr>
              <a:tblGrid>
                <a:gridCol w="907050"/>
                <a:gridCol w="801375"/>
                <a:gridCol w="460800"/>
              </a:tblGrid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legislator_id</a:t>
                      </a:r>
                      <a:endParaRPr b="1"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last_name</a:t>
                      </a:r>
                      <a:endParaRPr b="1"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...</a:t>
                      </a:r>
                      <a:endParaRPr b="1" sz="900"/>
                    </a:p>
                  </a:txBody>
                  <a:tcPr marT="36000" marB="36000" marR="36000" marL="36000"/>
                </a:tc>
              </a:tr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A000009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Abdnor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K000107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Kennedy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K000393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Kennedy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</a:tbl>
          </a:graphicData>
        </a:graphic>
      </p:graphicFrame>
      <p:graphicFrame>
        <p:nvGraphicFramePr>
          <p:cNvPr id="364" name="Google Shape;364;p52"/>
          <p:cNvGraphicFramePr/>
          <p:nvPr/>
        </p:nvGraphicFramePr>
        <p:xfrm>
          <a:off x="6478125" y="4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{A2970E5D-5887-4009-A0B2-421A5E045E7F}</a:tableStyleId>
              </a:tblPr>
              <a:tblGrid>
                <a:gridCol w="773850"/>
                <a:gridCol w="554325"/>
                <a:gridCol w="672050"/>
                <a:gridCol w="353950"/>
              </a:tblGrid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legislator_id</a:t>
                      </a:r>
                      <a:endParaRPr b="1" sz="900"/>
                    </a:p>
                  </a:txBody>
                  <a:tcPr marT="36000" marB="36000" marR="36000" marL="36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chamber</a:t>
                      </a:r>
                      <a:endParaRPr b="1" sz="900"/>
                    </a:p>
                  </a:txBody>
                  <a:tcPr marT="36000" marB="36000" marR="36000" marL="36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start</a:t>
                      </a:r>
                      <a:endParaRPr b="1" sz="900"/>
                    </a:p>
                  </a:txBody>
                  <a:tcPr marT="36000" marB="36000" marR="36000" marL="36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...</a:t>
                      </a:r>
                      <a:endParaRPr b="1" sz="900"/>
                    </a:p>
                  </a:txBody>
                  <a:tcPr marT="36000" marB="36000" marR="36000" marL="36000"/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K000107</a:t>
                      </a:r>
                      <a:endParaRPr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H   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1947-01-03</a:t>
                      </a:r>
                      <a:endParaRPr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K000107</a:t>
                      </a:r>
                      <a:endParaRPr sz="900"/>
                    </a:p>
                  </a:txBody>
                  <a:tcPr marT="36000" marB="36000" marR="36000" marL="360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H    </a:t>
                      </a:r>
                      <a:endParaRPr sz="900"/>
                    </a:p>
                  </a:txBody>
                  <a:tcPr marT="36000" marB="36000" marR="36000" marL="360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1949-01-03</a:t>
                      </a:r>
                      <a:endParaRPr sz="900"/>
                    </a:p>
                  </a:txBody>
                  <a:tcPr marT="36000" marB="36000" marR="36000" marL="360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K000393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S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2017-01-03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B000944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H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2001-01-03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</a:tbl>
          </a:graphicData>
        </a:graphic>
      </p:graphicFrame>
      <p:sp>
        <p:nvSpPr>
          <p:cNvPr id="365" name="Google Shape;365;p52"/>
          <p:cNvSpPr txBox="1"/>
          <p:nvPr/>
        </p:nvSpPr>
        <p:spPr>
          <a:xfrm>
            <a:off x="4299250" y="2099950"/>
            <a:ext cx="26853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b="1" lang="fr" sz="1800">
                <a:solidFill>
                  <a:schemeClr val="dk1"/>
                </a:solidFill>
              </a:rPr>
              <a:t>...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>
                <a:solidFill>
                  <a:schemeClr val="dk1"/>
                </a:solidFill>
              </a:rPr>
              <a:t>  legislators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    CROSS JOIN </a:t>
            </a:r>
            <a:r>
              <a:rPr lang="fr" sz="1800">
                <a:solidFill>
                  <a:schemeClr val="dk1"/>
                </a:solidFill>
              </a:rPr>
              <a:t>terms ;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-- 3x4 =12 rows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6" name="Google Shape;366;p52"/>
          <p:cNvSpPr/>
          <p:nvPr/>
        </p:nvSpPr>
        <p:spPr>
          <a:xfrm>
            <a:off x="238726" y="2137738"/>
            <a:ext cx="969000" cy="1125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K000107</a:t>
            </a:r>
            <a:endParaRPr/>
          </a:p>
        </p:txBody>
      </p:sp>
      <p:sp>
        <p:nvSpPr>
          <p:cNvPr id="367" name="Google Shape;367;p52"/>
          <p:cNvSpPr/>
          <p:nvPr/>
        </p:nvSpPr>
        <p:spPr>
          <a:xfrm>
            <a:off x="238726" y="3458725"/>
            <a:ext cx="969000" cy="11043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K000393</a:t>
            </a:r>
            <a:endParaRPr/>
          </a:p>
        </p:txBody>
      </p:sp>
      <p:sp>
        <p:nvSpPr>
          <p:cNvPr id="368" name="Google Shape;368;p52"/>
          <p:cNvSpPr/>
          <p:nvPr/>
        </p:nvSpPr>
        <p:spPr>
          <a:xfrm>
            <a:off x="1218125" y="822225"/>
            <a:ext cx="9192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K000107</a:t>
            </a:r>
            <a:endParaRPr/>
          </a:p>
        </p:txBody>
      </p:sp>
      <p:sp>
        <p:nvSpPr>
          <p:cNvPr id="369" name="Google Shape;369;p52"/>
          <p:cNvSpPr/>
          <p:nvPr/>
        </p:nvSpPr>
        <p:spPr>
          <a:xfrm>
            <a:off x="1218125" y="1105125"/>
            <a:ext cx="9192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K000107</a:t>
            </a:r>
            <a:endParaRPr/>
          </a:p>
        </p:txBody>
      </p:sp>
      <p:sp>
        <p:nvSpPr>
          <p:cNvPr id="370" name="Google Shape;370;p52"/>
          <p:cNvSpPr/>
          <p:nvPr/>
        </p:nvSpPr>
        <p:spPr>
          <a:xfrm>
            <a:off x="1218125" y="1382475"/>
            <a:ext cx="9192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K000393</a:t>
            </a:r>
            <a:endParaRPr/>
          </a:p>
        </p:txBody>
      </p:sp>
      <p:sp>
        <p:nvSpPr>
          <p:cNvPr id="371" name="Google Shape;371;p52"/>
          <p:cNvSpPr/>
          <p:nvPr/>
        </p:nvSpPr>
        <p:spPr>
          <a:xfrm>
            <a:off x="1218125" y="1665375"/>
            <a:ext cx="919200" cy="282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B000944</a:t>
            </a:r>
            <a:endParaRPr/>
          </a:p>
        </p:txBody>
      </p:sp>
      <p:sp>
        <p:nvSpPr>
          <p:cNvPr id="372" name="Google Shape;372;p52"/>
          <p:cNvSpPr/>
          <p:nvPr/>
        </p:nvSpPr>
        <p:spPr>
          <a:xfrm>
            <a:off x="2137325" y="822225"/>
            <a:ext cx="11397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1947-01-03</a:t>
            </a:r>
            <a:endParaRPr/>
          </a:p>
        </p:txBody>
      </p:sp>
      <p:sp>
        <p:nvSpPr>
          <p:cNvPr id="373" name="Google Shape;373;p52"/>
          <p:cNvSpPr/>
          <p:nvPr/>
        </p:nvSpPr>
        <p:spPr>
          <a:xfrm>
            <a:off x="2137325" y="1105125"/>
            <a:ext cx="11397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1949-01-03</a:t>
            </a:r>
            <a:endParaRPr/>
          </a:p>
        </p:txBody>
      </p:sp>
      <p:sp>
        <p:nvSpPr>
          <p:cNvPr id="374" name="Google Shape;374;p52"/>
          <p:cNvSpPr/>
          <p:nvPr/>
        </p:nvSpPr>
        <p:spPr>
          <a:xfrm>
            <a:off x="2137325" y="1382475"/>
            <a:ext cx="11397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2017-01-03</a:t>
            </a:r>
            <a:endParaRPr/>
          </a:p>
        </p:txBody>
      </p:sp>
      <p:sp>
        <p:nvSpPr>
          <p:cNvPr id="375" name="Google Shape;375;p52"/>
          <p:cNvSpPr/>
          <p:nvPr/>
        </p:nvSpPr>
        <p:spPr>
          <a:xfrm>
            <a:off x="2137325" y="1665375"/>
            <a:ext cx="1139700" cy="282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2001-01-03</a:t>
            </a:r>
            <a:endParaRPr/>
          </a:p>
        </p:txBody>
      </p:sp>
      <p:sp>
        <p:nvSpPr>
          <p:cNvPr id="376" name="Google Shape;376;p52"/>
          <p:cNvSpPr/>
          <p:nvPr/>
        </p:nvSpPr>
        <p:spPr>
          <a:xfrm>
            <a:off x="238726" y="822225"/>
            <a:ext cx="969000" cy="11259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A000009</a:t>
            </a:r>
            <a:endParaRPr/>
          </a:p>
        </p:txBody>
      </p:sp>
      <p:sp>
        <p:nvSpPr>
          <p:cNvPr id="377" name="Google Shape;377;p52"/>
          <p:cNvSpPr/>
          <p:nvPr/>
        </p:nvSpPr>
        <p:spPr>
          <a:xfrm>
            <a:off x="1218125" y="2137663"/>
            <a:ext cx="9192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K000107</a:t>
            </a:r>
            <a:endParaRPr/>
          </a:p>
        </p:txBody>
      </p:sp>
      <p:sp>
        <p:nvSpPr>
          <p:cNvPr id="378" name="Google Shape;378;p52"/>
          <p:cNvSpPr/>
          <p:nvPr/>
        </p:nvSpPr>
        <p:spPr>
          <a:xfrm>
            <a:off x="1218125" y="2420563"/>
            <a:ext cx="9192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K000107</a:t>
            </a:r>
            <a:endParaRPr/>
          </a:p>
        </p:txBody>
      </p:sp>
      <p:sp>
        <p:nvSpPr>
          <p:cNvPr id="379" name="Google Shape;379;p52"/>
          <p:cNvSpPr/>
          <p:nvPr/>
        </p:nvSpPr>
        <p:spPr>
          <a:xfrm>
            <a:off x="1218125" y="2697913"/>
            <a:ext cx="9192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K000393</a:t>
            </a:r>
            <a:endParaRPr/>
          </a:p>
        </p:txBody>
      </p:sp>
      <p:sp>
        <p:nvSpPr>
          <p:cNvPr id="380" name="Google Shape;380;p52"/>
          <p:cNvSpPr/>
          <p:nvPr/>
        </p:nvSpPr>
        <p:spPr>
          <a:xfrm>
            <a:off x="1218125" y="2980813"/>
            <a:ext cx="919200" cy="282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B000944</a:t>
            </a:r>
            <a:endParaRPr/>
          </a:p>
        </p:txBody>
      </p:sp>
      <p:sp>
        <p:nvSpPr>
          <p:cNvPr id="381" name="Google Shape;381;p52"/>
          <p:cNvSpPr/>
          <p:nvPr/>
        </p:nvSpPr>
        <p:spPr>
          <a:xfrm>
            <a:off x="2137325" y="2137663"/>
            <a:ext cx="11397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1947-01-03</a:t>
            </a:r>
            <a:endParaRPr/>
          </a:p>
        </p:txBody>
      </p:sp>
      <p:sp>
        <p:nvSpPr>
          <p:cNvPr id="382" name="Google Shape;382;p52"/>
          <p:cNvSpPr/>
          <p:nvPr/>
        </p:nvSpPr>
        <p:spPr>
          <a:xfrm>
            <a:off x="2137325" y="2420563"/>
            <a:ext cx="11397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1949-01-03</a:t>
            </a:r>
            <a:endParaRPr/>
          </a:p>
        </p:txBody>
      </p:sp>
      <p:sp>
        <p:nvSpPr>
          <p:cNvPr id="383" name="Google Shape;383;p52"/>
          <p:cNvSpPr/>
          <p:nvPr/>
        </p:nvSpPr>
        <p:spPr>
          <a:xfrm>
            <a:off x="2137325" y="2697913"/>
            <a:ext cx="11397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2017-01-03</a:t>
            </a:r>
            <a:endParaRPr/>
          </a:p>
        </p:txBody>
      </p:sp>
      <p:sp>
        <p:nvSpPr>
          <p:cNvPr id="384" name="Google Shape;384;p52"/>
          <p:cNvSpPr/>
          <p:nvPr/>
        </p:nvSpPr>
        <p:spPr>
          <a:xfrm>
            <a:off x="2137325" y="2980813"/>
            <a:ext cx="1139700" cy="282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2001-01-03</a:t>
            </a:r>
            <a:endParaRPr/>
          </a:p>
        </p:txBody>
      </p:sp>
      <p:sp>
        <p:nvSpPr>
          <p:cNvPr id="385" name="Google Shape;385;p52"/>
          <p:cNvSpPr/>
          <p:nvPr/>
        </p:nvSpPr>
        <p:spPr>
          <a:xfrm>
            <a:off x="1218125" y="3453250"/>
            <a:ext cx="9192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K000107</a:t>
            </a:r>
            <a:endParaRPr/>
          </a:p>
        </p:txBody>
      </p:sp>
      <p:sp>
        <p:nvSpPr>
          <p:cNvPr id="386" name="Google Shape;386;p52"/>
          <p:cNvSpPr/>
          <p:nvPr/>
        </p:nvSpPr>
        <p:spPr>
          <a:xfrm>
            <a:off x="1218125" y="3736150"/>
            <a:ext cx="9192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K000107</a:t>
            </a:r>
            <a:endParaRPr/>
          </a:p>
        </p:txBody>
      </p:sp>
      <p:sp>
        <p:nvSpPr>
          <p:cNvPr id="387" name="Google Shape;387;p52"/>
          <p:cNvSpPr/>
          <p:nvPr/>
        </p:nvSpPr>
        <p:spPr>
          <a:xfrm>
            <a:off x="1218125" y="4013500"/>
            <a:ext cx="9192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K000393</a:t>
            </a:r>
            <a:endParaRPr/>
          </a:p>
        </p:txBody>
      </p:sp>
      <p:sp>
        <p:nvSpPr>
          <p:cNvPr id="388" name="Google Shape;388;p52"/>
          <p:cNvSpPr/>
          <p:nvPr/>
        </p:nvSpPr>
        <p:spPr>
          <a:xfrm>
            <a:off x="1218125" y="4296400"/>
            <a:ext cx="919200" cy="282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B000944</a:t>
            </a:r>
            <a:endParaRPr/>
          </a:p>
        </p:txBody>
      </p:sp>
      <p:sp>
        <p:nvSpPr>
          <p:cNvPr id="389" name="Google Shape;389;p52"/>
          <p:cNvSpPr/>
          <p:nvPr/>
        </p:nvSpPr>
        <p:spPr>
          <a:xfrm>
            <a:off x="2137325" y="3453250"/>
            <a:ext cx="11397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1947-01-03</a:t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2137325" y="3736150"/>
            <a:ext cx="11397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1949-01-03</a:t>
            </a:r>
            <a:endParaRPr/>
          </a:p>
        </p:txBody>
      </p:sp>
      <p:sp>
        <p:nvSpPr>
          <p:cNvPr id="391" name="Google Shape;391;p52"/>
          <p:cNvSpPr/>
          <p:nvPr/>
        </p:nvSpPr>
        <p:spPr>
          <a:xfrm>
            <a:off x="2137325" y="4013500"/>
            <a:ext cx="11397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2017-01-03</a:t>
            </a:r>
            <a:endParaRPr/>
          </a:p>
        </p:txBody>
      </p:sp>
      <p:sp>
        <p:nvSpPr>
          <p:cNvPr id="392" name="Google Shape;392;p52"/>
          <p:cNvSpPr/>
          <p:nvPr/>
        </p:nvSpPr>
        <p:spPr>
          <a:xfrm>
            <a:off x="2137325" y="4296400"/>
            <a:ext cx="1139700" cy="282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2001-01-03</a:t>
            </a:r>
            <a:endParaRPr/>
          </a:p>
        </p:txBody>
      </p:sp>
      <p:sp>
        <p:nvSpPr>
          <p:cNvPr id="393" name="Google Shape;393;p52"/>
          <p:cNvSpPr txBox="1"/>
          <p:nvPr/>
        </p:nvSpPr>
        <p:spPr>
          <a:xfrm>
            <a:off x="3960900" y="3398950"/>
            <a:ext cx="51831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Cross join : cartesian product : all combinations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/!\ that can crash your computer quickly !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JOINS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3"/>
          <p:cNvSpPr txBox="1"/>
          <p:nvPr/>
        </p:nvSpPr>
        <p:spPr>
          <a:xfrm>
            <a:off x="3740025" y="99625"/>
            <a:ext cx="17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1 (legislators)</a:t>
            </a:r>
            <a:endParaRPr/>
          </a:p>
        </p:txBody>
      </p:sp>
      <p:sp>
        <p:nvSpPr>
          <p:cNvPr id="400" name="Google Shape;400;p53"/>
          <p:cNvSpPr txBox="1"/>
          <p:nvPr/>
        </p:nvSpPr>
        <p:spPr>
          <a:xfrm>
            <a:off x="6372600" y="99625"/>
            <a:ext cx="2771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2 : legislators terms</a:t>
            </a:r>
            <a:endParaRPr/>
          </a:p>
        </p:txBody>
      </p:sp>
      <p:graphicFrame>
        <p:nvGraphicFramePr>
          <p:cNvPr id="401" name="Google Shape;401;p53"/>
          <p:cNvGraphicFramePr/>
          <p:nvPr/>
        </p:nvGraphicFramePr>
        <p:xfrm>
          <a:off x="3854000" y="4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{A2970E5D-5887-4009-A0B2-421A5E045E7F}</a:tableStyleId>
              </a:tblPr>
              <a:tblGrid>
                <a:gridCol w="907050"/>
                <a:gridCol w="801375"/>
                <a:gridCol w="460800"/>
              </a:tblGrid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legislator_id</a:t>
                      </a:r>
                      <a:endParaRPr b="1"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last_name</a:t>
                      </a:r>
                      <a:endParaRPr b="1"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...</a:t>
                      </a:r>
                      <a:endParaRPr b="1" sz="900"/>
                    </a:p>
                  </a:txBody>
                  <a:tcPr marT="36000" marB="36000" marR="36000" marL="36000"/>
                </a:tc>
              </a:tr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A000009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Abdnor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K000107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Kennedy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K000393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Kennedy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</a:tbl>
          </a:graphicData>
        </a:graphic>
      </p:graphicFrame>
      <p:graphicFrame>
        <p:nvGraphicFramePr>
          <p:cNvPr id="402" name="Google Shape;402;p53"/>
          <p:cNvGraphicFramePr/>
          <p:nvPr/>
        </p:nvGraphicFramePr>
        <p:xfrm>
          <a:off x="6478125" y="4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{A2970E5D-5887-4009-A0B2-421A5E045E7F}</a:tableStyleId>
              </a:tblPr>
              <a:tblGrid>
                <a:gridCol w="773850"/>
                <a:gridCol w="554325"/>
                <a:gridCol w="672050"/>
                <a:gridCol w="353950"/>
              </a:tblGrid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legislator_id</a:t>
                      </a:r>
                      <a:endParaRPr b="1" sz="900"/>
                    </a:p>
                  </a:txBody>
                  <a:tcPr marT="36000" marB="36000" marR="36000" marL="36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chamber</a:t>
                      </a:r>
                      <a:endParaRPr b="1" sz="900"/>
                    </a:p>
                  </a:txBody>
                  <a:tcPr marT="36000" marB="36000" marR="36000" marL="36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start</a:t>
                      </a:r>
                      <a:endParaRPr b="1" sz="900"/>
                    </a:p>
                  </a:txBody>
                  <a:tcPr marT="36000" marB="36000" marR="36000" marL="36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...</a:t>
                      </a:r>
                      <a:endParaRPr b="1" sz="900"/>
                    </a:p>
                  </a:txBody>
                  <a:tcPr marT="36000" marB="36000" marR="36000" marL="36000"/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K000107</a:t>
                      </a:r>
                      <a:endParaRPr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H   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1947-01-03</a:t>
                      </a:r>
                      <a:endParaRPr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K000107</a:t>
                      </a:r>
                      <a:endParaRPr sz="900"/>
                    </a:p>
                  </a:txBody>
                  <a:tcPr marT="36000" marB="36000" marR="36000" marL="360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H    </a:t>
                      </a:r>
                      <a:endParaRPr sz="900"/>
                    </a:p>
                  </a:txBody>
                  <a:tcPr marT="36000" marB="36000" marR="36000" marL="360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1949-01-03</a:t>
                      </a:r>
                      <a:endParaRPr sz="900"/>
                    </a:p>
                  </a:txBody>
                  <a:tcPr marT="36000" marB="36000" marR="36000" marL="360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K000393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S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2017-01-03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B000944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H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2001-01-03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</a:tbl>
          </a:graphicData>
        </a:graphic>
      </p:graphicFrame>
      <p:sp>
        <p:nvSpPr>
          <p:cNvPr id="403" name="Google Shape;403;p53"/>
          <p:cNvSpPr txBox="1"/>
          <p:nvPr/>
        </p:nvSpPr>
        <p:spPr>
          <a:xfrm>
            <a:off x="4111100" y="1871425"/>
            <a:ext cx="48510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b="1" lang="fr" sz="1800">
                <a:solidFill>
                  <a:schemeClr val="dk1"/>
                </a:solidFill>
              </a:rPr>
              <a:t>...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>
                <a:solidFill>
                  <a:schemeClr val="dk1"/>
                </a:solidFill>
              </a:rPr>
              <a:t>  legislators as l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    INNER JOIN </a:t>
            </a:r>
            <a:r>
              <a:rPr lang="fr" sz="1800">
                <a:solidFill>
                  <a:schemeClr val="dk1"/>
                </a:solidFill>
              </a:rPr>
              <a:t>terms as t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        </a:t>
            </a:r>
            <a:r>
              <a:rPr b="1" lang="fr" sz="1800">
                <a:solidFill>
                  <a:srgbClr val="FF0000"/>
                </a:solidFill>
              </a:rPr>
              <a:t>ON</a:t>
            </a:r>
            <a:r>
              <a:rPr lang="fr" sz="1800">
                <a:solidFill>
                  <a:schemeClr val="dk1"/>
                </a:solidFill>
              </a:rPr>
              <a:t> ( </a:t>
            </a:r>
            <a:r>
              <a:rPr b="1" lang="fr" sz="1800">
                <a:solidFill>
                  <a:schemeClr val="dk1"/>
                </a:solidFill>
              </a:rPr>
              <a:t>l</a:t>
            </a:r>
            <a:r>
              <a:rPr lang="fr" sz="1800">
                <a:solidFill>
                  <a:schemeClr val="dk1"/>
                </a:solidFill>
              </a:rPr>
              <a:t>.legislator_id = </a:t>
            </a:r>
            <a:r>
              <a:rPr b="1" lang="fr" sz="1800">
                <a:solidFill>
                  <a:schemeClr val="dk1"/>
                </a:solidFill>
              </a:rPr>
              <a:t>t</a:t>
            </a:r>
            <a:r>
              <a:rPr lang="fr" sz="1800">
                <a:solidFill>
                  <a:schemeClr val="dk1"/>
                </a:solidFill>
              </a:rPr>
              <a:t>.legislator_id )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-- 2+1 =3 rows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04" name="Google Shape;404;p53"/>
          <p:cNvSpPr/>
          <p:nvPr/>
        </p:nvSpPr>
        <p:spPr>
          <a:xfrm>
            <a:off x="238726" y="2137738"/>
            <a:ext cx="969000" cy="1125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K000107</a:t>
            </a:r>
            <a:endParaRPr b="1"/>
          </a:p>
        </p:txBody>
      </p:sp>
      <p:sp>
        <p:nvSpPr>
          <p:cNvPr id="405" name="Google Shape;405;p53"/>
          <p:cNvSpPr/>
          <p:nvPr/>
        </p:nvSpPr>
        <p:spPr>
          <a:xfrm>
            <a:off x="238726" y="3458725"/>
            <a:ext cx="969000" cy="11043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K000393</a:t>
            </a:r>
            <a:endParaRPr b="1"/>
          </a:p>
        </p:txBody>
      </p:sp>
      <p:sp>
        <p:nvSpPr>
          <p:cNvPr id="406" name="Google Shape;406;p53"/>
          <p:cNvSpPr/>
          <p:nvPr/>
        </p:nvSpPr>
        <p:spPr>
          <a:xfrm>
            <a:off x="1218125" y="2137663"/>
            <a:ext cx="9192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K000107</a:t>
            </a:r>
            <a:endParaRPr b="1"/>
          </a:p>
        </p:txBody>
      </p:sp>
      <p:sp>
        <p:nvSpPr>
          <p:cNvPr id="407" name="Google Shape;407;p53"/>
          <p:cNvSpPr/>
          <p:nvPr/>
        </p:nvSpPr>
        <p:spPr>
          <a:xfrm>
            <a:off x="1218125" y="2420563"/>
            <a:ext cx="9192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K000107</a:t>
            </a:r>
            <a:endParaRPr b="1"/>
          </a:p>
        </p:txBody>
      </p:sp>
      <p:sp>
        <p:nvSpPr>
          <p:cNvPr id="408" name="Google Shape;408;p53"/>
          <p:cNvSpPr/>
          <p:nvPr/>
        </p:nvSpPr>
        <p:spPr>
          <a:xfrm>
            <a:off x="2137325" y="2137663"/>
            <a:ext cx="11397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1947-01-03</a:t>
            </a:r>
            <a:endParaRPr b="1"/>
          </a:p>
        </p:txBody>
      </p:sp>
      <p:sp>
        <p:nvSpPr>
          <p:cNvPr id="409" name="Google Shape;409;p53"/>
          <p:cNvSpPr/>
          <p:nvPr/>
        </p:nvSpPr>
        <p:spPr>
          <a:xfrm>
            <a:off x="2137325" y="2420563"/>
            <a:ext cx="11397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1949-01-03</a:t>
            </a:r>
            <a:endParaRPr b="1"/>
          </a:p>
        </p:txBody>
      </p:sp>
      <p:sp>
        <p:nvSpPr>
          <p:cNvPr id="410" name="Google Shape;410;p53"/>
          <p:cNvSpPr/>
          <p:nvPr/>
        </p:nvSpPr>
        <p:spPr>
          <a:xfrm>
            <a:off x="1218125" y="4013500"/>
            <a:ext cx="9192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K000393</a:t>
            </a:r>
            <a:endParaRPr b="1"/>
          </a:p>
        </p:txBody>
      </p:sp>
      <p:sp>
        <p:nvSpPr>
          <p:cNvPr id="411" name="Google Shape;411;p53"/>
          <p:cNvSpPr/>
          <p:nvPr/>
        </p:nvSpPr>
        <p:spPr>
          <a:xfrm>
            <a:off x="2137325" y="4013500"/>
            <a:ext cx="11397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2017-01-03</a:t>
            </a:r>
            <a:endParaRPr b="1"/>
          </a:p>
        </p:txBody>
      </p:sp>
      <p:sp>
        <p:nvSpPr>
          <p:cNvPr id="412" name="Google Shape;412;p53"/>
          <p:cNvSpPr txBox="1"/>
          <p:nvPr/>
        </p:nvSpPr>
        <p:spPr>
          <a:xfrm>
            <a:off x="3668850" y="3762275"/>
            <a:ext cx="54753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INNER JOIN :</a:t>
            </a:r>
            <a:br>
              <a:rPr lang="fr" sz="1800">
                <a:solidFill>
                  <a:schemeClr val="dk1"/>
                </a:solidFill>
              </a:rPr>
            </a:br>
            <a:r>
              <a:rPr lang="fr" sz="1800">
                <a:solidFill>
                  <a:schemeClr val="dk1"/>
                </a:solidFill>
              </a:rPr>
              <a:t>  Cross join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fr" sz="1800">
                <a:solidFill>
                  <a:schemeClr val="dk1"/>
                </a:solidFill>
              </a:rPr>
              <a:t>only keep rows following join clause /condition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     (</a:t>
            </a:r>
            <a:r>
              <a:rPr b="1" lang="fr" sz="1800">
                <a:solidFill>
                  <a:schemeClr val="dk1"/>
                </a:solidFill>
              </a:rPr>
              <a:t>l</a:t>
            </a:r>
            <a:r>
              <a:rPr lang="fr" sz="1800">
                <a:solidFill>
                  <a:schemeClr val="dk1"/>
                </a:solidFill>
              </a:rPr>
              <a:t>.legislator_id = </a:t>
            </a:r>
            <a:r>
              <a:rPr b="1" lang="fr" sz="1800">
                <a:solidFill>
                  <a:schemeClr val="dk1"/>
                </a:solidFill>
              </a:rPr>
              <a:t>t</a:t>
            </a:r>
            <a:r>
              <a:rPr lang="fr" sz="1800">
                <a:solidFill>
                  <a:schemeClr val="dk1"/>
                </a:solidFill>
              </a:rPr>
              <a:t>.legislator_id</a:t>
            </a:r>
            <a:r>
              <a:rPr lang="fr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JOINS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4"/>
          <p:cNvSpPr txBox="1"/>
          <p:nvPr/>
        </p:nvSpPr>
        <p:spPr>
          <a:xfrm>
            <a:off x="3740025" y="99625"/>
            <a:ext cx="174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1 (legislators)</a:t>
            </a:r>
            <a:endParaRPr/>
          </a:p>
        </p:txBody>
      </p:sp>
      <p:sp>
        <p:nvSpPr>
          <p:cNvPr id="419" name="Google Shape;419;p54"/>
          <p:cNvSpPr txBox="1"/>
          <p:nvPr/>
        </p:nvSpPr>
        <p:spPr>
          <a:xfrm>
            <a:off x="6372600" y="99625"/>
            <a:ext cx="2771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2 : legislators terms</a:t>
            </a:r>
            <a:endParaRPr/>
          </a:p>
        </p:txBody>
      </p:sp>
      <p:graphicFrame>
        <p:nvGraphicFramePr>
          <p:cNvPr id="420" name="Google Shape;420;p54"/>
          <p:cNvGraphicFramePr/>
          <p:nvPr/>
        </p:nvGraphicFramePr>
        <p:xfrm>
          <a:off x="3854000" y="4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{A2970E5D-5887-4009-A0B2-421A5E045E7F}</a:tableStyleId>
              </a:tblPr>
              <a:tblGrid>
                <a:gridCol w="907050"/>
                <a:gridCol w="801375"/>
                <a:gridCol w="460800"/>
              </a:tblGrid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legislator_id</a:t>
                      </a:r>
                      <a:endParaRPr b="1"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last_name</a:t>
                      </a:r>
                      <a:endParaRPr b="1"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...</a:t>
                      </a:r>
                      <a:endParaRPr b="1" sz="900"/>
                    </a:p>
                  </a:txBody>
                  <a:tcPr marT="36000" marB="36000" marR="36000" marL="36000"/>
                </a:tc>
              </a:tr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A000009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Abdnor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K000107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Kennedy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1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K000393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Kennedy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</a:tbl>
          </a:graphicData>
        </a:graphic>
      </p:graphicFrame>
      <p:graphicFrame>
        <p:nvGraphicFramePr>
          <p:cNvPr id="421" name="Google Shape;421;p54"/>
          <p:cNvGraphicFramePr/>
          <p:nvPr/>
        </p:nvGraphicFramePr>
        <p:xfrm>
          <a:off x="6478125" y="4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{A2970E5D-5887-4009-A0B2-421A5E045E7F}</a:tableStyleId>
              </a:tblPr>
              <a:tblGrid>
                <a:gridCol w="773850"/>
                <a:gridCol w="554325"/>
                <a:gridCol w="672050"/>
                <a:gridCol w="353950"/>
              </a:tblGrid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legislator_id</a:t>
                      </a:r>
                      <a:endParaRPr b="1" sz="900"/>
                    </a:p>
                  </a:txBody>
                  <a:tcPr marT="36000" marB="36000" marR="36000" marL="36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chamber</a:t>
                      </a:r>
                      <a:endParaRPr b="1" sz="900"/>
                    </a:p>
                  </a:txBody>
                  <a:tcPr marT="36000" marB="36000" marR="36000" marL="36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start</a:t>
                      </a:r>
                      <a:endParaRPr b="1" sz="900"/>
                    </a:p>
                  </a:txBody>
                  <a:tcPr marT="36000" marB="36000" marR="36000" marL="360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...</a:t>
                      </a:r>
                      <a:endParaRPr b="1" sz="900"/>
                    </a:p>
                  </a:txBody>
                  <a:tcPr marT="36000" marB="36000" marR="36000" marL="36000"/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K000107</a:t>
                      </a:r>
                      <a:endParaRPr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H   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1947-01-03</a:t>
                      </a:r>
                      <a:endParaRPr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K000107</a:t>
                      </a:r>
                      <a:endParaRPr sz="900"/>
                    </a:p>
                  </a:txBody>
                  <a:tcPr marT="36000" marB="36000" marR="36000" marL="360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H    </a:t>
                      </a:r>
                      <a:endParaRPr sz="900"/>
                    </a:p>
                  </a:txBody>
                  <a:tcPr marT="36000" marB="36000" marR="36000" marL="360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1949-01-03</a:t>
                      </a:r>
                      <a:endParaRPr sz="900"/>
                    </a:p>
                  </a:txBody>
                  <a:tcPr marT="36000" marB="36000" marR="36000" marL="360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K000393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S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2017-01-03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  <a:tr h="22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B000944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H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</a:rPr>
                        <a:t>2001-01-03</a:t>
                      </a:r>
                      <a:endParaRPr sz="900"/>
                    </a:p>
                  </a:txBody>
                  <a:tcPr marT="36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...</a:t>
                      </a:r>
                      <a:endParaRPr sz="900"/>
                    </a:p>
                  </a:txBody>
                  <a:tcPr marT="36000" marB="36000" marR="36000" marL="36000"/>
                </a:tc>
              </a:tr>
            </a:tbl>
          </a:graphicData>
        </a:graphic>
      </p:graphicFrame>
      <p:sp>
        <p:nvSpPr>
          <p:cNvPr id="422" name="Google Shape;422;p54"/>
          <p:cNvSpPr txBox="1"/>
          <p:nvPr/>
        </p:nvSpPr>
        <p:spPr>
          <a:xfrm>
            <a:off x="4111100" y="1871425"/>
            <a:ext cx="48510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b="1" lang="fr" sz="1800">
                <a:solidFill>
                  <a:schemeClr val="dk1"/>
                </a:solidFill>
              </a:rPr>
              <a:t>...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>
                <a:solidFill>
                  <a:schemeClr val="dk1"/>
                </a:solidFill>
              </a:rPr>
              <a:t>  legislators as l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    LEFT JOIN </a:t>
            </a:r>
            <a:r>
              <a:rPr lang="fr" sz="1800">
                <a:solidFill>
                  <a:schemeClr val="dk1"/>
                </a:solidFill>
              </a:rPr>
              <a:t>terms as t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        </a:t>
            </a:r>
            <a:r>
              <a:rPr b="1" lang="fr" sz="1800">
                <a:solidFill>
                  <a:srgbClr val="FF0000"/>
                </a:solidFill>
              </a:rPr>
              <a:t>ON</a:t>
            </a:r>
            <a:r>
              <a:rPr lang="fr" sz="1800">
                <a:solidFill>
                  <a:schemeClr val="dk1"/>
                </a:solidFill>
              </a:rPr>
              <a:t> ( </a:t>
            </a:r>
            <a:r>
              <a:rPr b="1" lang="fr" sz="1800">
                <a:solidFill>
                  <a:schemeClr val="dk1"/>
                </a:solidFill>
              </a:rPr>
              <a:t>l</a:t>
            </a:r>
            <a:r>
              <a:rPr lang="fr" sz="1800">
                <a:solidFill>
                  <a:schemeClr val="dk1"/>
                </a:solidFill>
              </a:rPr>
              <a:t>.legislator_id = </a:t>
            </a:r>
            <a:r>
              <a:rPr b="1" lang="fr" sz="1800">
                <a:solidFill>
                  <a:schemeClr val="dk1"/>
                </a:solidFill>
              </a:rPr>
              <a:t>t</a:t>
            </a:r>
            <a:r>
              <a:rPr lang="fr" sz="1800">
                <a:solidFill>
                  <a:schemeClr val="dk1"/>
                </a:solidFill>
              </a:rPr>
              <a:t>.legislator_id )</a:t>
            </a:r>
            <a:br>
              <a:rPr lang="fr" sz="1800">
                <a:solidFill>
                  <a:schemeClr val="dk1"/>
                </a:solidFill>
              </a:rPr>
            </a:br>
            <a:r>
              <a:rPr lang="fr" sz="1800">
                <a:solidFill>
                  <a:schemeClr val="dk1"/>
                </a:solidFill>
              </a:rPr>
              <a:t>-- 1+2+1 =4 rows</a:t>
            </a:r>
            <a:r>
              <a:rPr lang="f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3" name="Google Shape;423;p54"/>
          <p:cNvSpPr/>
          <p:nvPr/>
        </p:nvSpPr>
        <p:spPr>
          <a:xfrm>
            <a:off x="238726" y="2137738"/>
            <a:ext cx="969000" cy="1125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K000107</a:t>
            </a:r>
            <a:endParaRPr b="1"/>
          </a:p>
        </p:txBody>
      </p:sp>
      <p:sp>
        <p:nvSpPr>
          <p:cNvPr id="424" name="Google Shape;424;p54"/>
          <p:cNvSpPr/>
          <p:nvPr/>
        </p:nvSpPr>
        <p:spPr>
          <a:xfrm>
            <a:off x="238726" y="3458725"/>
            <a:ext cx="969000" cy="11043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K000393</a:t>
            </a:r>
            <a:endParaRPr b="1"/>
          </a:p>
        </p:txBody>
      </p:sp>
      <p:sp>
        <p:nvSpPr>
          <p:cNvPr id="425" name="Google Shape;425;p54"/>
          <p:cNvSpPr/>
          <p:nvPr/>
        </p:nvSpPr>
        <p:spPr>
          <a:xfrm>
            <a:off x="1218125" y="2137663"/>
            <a:ext cx="9192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K000107</a:t>
            </a:r>
            <a:endParaRPr b="1"/>
          </a:p>
        </p:txBody>
      </p:sp>
      <p:sp>
        <p:nvSpPr>
          <p:cNvPr id="426" name="Google Shape;426;p54"/>
          <p:cNvSpPr/>
          <p:nvPr/>
        </p:nvSpPr>
        <p:spPr>
          <a:xfrm>
            <a:off x="1218125" y="2420563"/>
            <a:ext cx="9192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K000107</a:t>
            </a:r>
            <a:endParaRPr b="1"/>
          </a:p>
        </p:txBody>
      </p:sp>
      <p:sp>
        <p:nvSpPr>
          <p:cNvPr id="427" name="Google Shape;427;p54"/>
          <p:cNvSpPr/>
          <p:nvPr/>
        </p:nvSpPr>
        <p:spPr>
          <a:xfrm>
            <a:off x="2137325" y="2137663"/>
            <a:ext cx="1139700" cy="28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1947-01-03</a:t>
            </a:r>
            <a:endParaRPr b="1"/>
          </a:p>
        </p:txBody>
      </p:sp>
      <p:sp>
        <p:nvSpPr>
          <p:cNvPr id="428" name="Google Shape;428;p54"/>
          <p:cNvSpPr/>
          <p:nvPr/>
        </p:nvSpPr>
        <p:spPr>
          <a:xfrm>
            <a:off x="2137325" y="2420563"/>
            <a:ext cx="1139700" cy="282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1949-01-03</a:t>
            </a:r>
            <a:endParaRPr b="1"/>
          </a:p>
        </p:txBody>
      </p:sp>
      <p:sp>
        <p:nvSpPr>
          <p:cNvPr id="429" name="Google Shape;429;p54"/>
          <p:cNvSpPr/>
          <p:nvPr/>
        </p:nvSpPr>
        <p:spPr>
          <a:xfrm>
            <a:off x="1218125" y="4013500"/>
            <a:ext cx="9192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K000393</a:t>
            </a:r>
            <a:endParaRPr b="1"/>
          </a:p>
        </p:txBody>
      </p:sp>
      <p:sp>
        <p:nvSpPr>
          <p:cNvPr id="430" name="Google Shape;430;p54"/>
          <p:cNvSpPr/>
          <p:nvPr/>
        </p:nvSpPr>
        <p:spPr>
          <a:xfrm>
            <a:off x="2137325" y="4013500"/>
            <a:ext cx="1139700" cy="28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2017-01-03</a:t>
            </a:r>
            <a:endParaRPr b="1"/>
          </a:p>
        </p:txBody>
      </p:sp>
      <p:sp>
        <p:nvSpPr>
          <p:cNvPr id="431" name="Google Shape;431;p54"/>
          <p:cNvSpPr txBox="1"/>
          <p:nvPr/>
        </p:nvSpPr>
        <p:spPr>
          <a:xfrm>
            <a:off x="3668850" y="3762275"/>
            <a:ext cx="54753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LEFT </a:t>
            </a:r>
            <a:r>
              <a:rPr lang="fr" sz="1800">
                <a:solidFill>
                  <a:schemeClr val="dk1"/>
                </a:solidFill>
              </a:rPr>
              <a:t>JOIN :</a:t>
            </a:r>
            <a:br>
              <a:rPr lang="fr" sz="1800">
                <a:solidFill>
                  <a:schemeClr val="dk1"/>
                </a:solidFill>
              </a:rPr>
            </a:br>
            <a:r>
              <a:rPr lang="fr" sz="1800">
                <a:solidFill>
                  <a:schemeClr val="dk1"/>
                </a:solidFill>
              </a:rPr>
              <a:t>  cross join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fr" sz="1800">
                <a:solidFill>
                  <a:schemeClr val="dk1"/>
                </a:solidFill>
              </a:rPr>
              <a:t>keep everything on left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fr" sz="1800">
                <a:solidFill>
                  <a:schemeClr val="dk1"/>
                </a:solidFill>
              </a:rPr>
              <a:t>keep right rows following join clause /condition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     (</a:t>
            </a:r>
            <a:r>
              <a:rPr b="1" lang="fr" sz="1800">
                <a:solidFill>
                  <a:schemeClr val="dk1"/>
                </a:solidFill>
              </a:rPr>
              <a:t>l</a:t>
            </a:r>
            <a:r>
              <a:rPr lang="fr" sz="1800">
                <a:solidFill>
                  <a:schemeClr val="dk1"/>
                </a:solidFill>
              </a:rPr>
              <a:t>.legislator_id = </a:t>
            </a:r>
            <a:r>
              <a:rPr b="1" lang="fr" sz="1800">
                <a:solidFill>
                  <a:schemeClr val="dk1"/>
                </a:solidFill>
              </a:rPr>
              <a:t>t</a:t>
            </a:r>
            <a:r>
              <a:rPr lang="fr" sz="1800">
                <a:solidFill>
                  <a:schemeClr val="dk1"/>
                </a:solidFill>
              </a:rPr>
              <a:t>.legislator_id)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2" name="Google Shape;432;p54"/>
          <p:cNvSpPr/>
          <p:nvPr/>
        </p:nvSpPr>
        <p:spPr>
          <a:xfrm>
            <a:off x="238726" y="822225"/>
            <a:ext cx="969000" cy="11259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A000009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JOINS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325"/>
            <a:ext cx="8679901" cy="158960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5"/>
          <p:cNvSpPr txBox="1"/>
          <p:nvPr/>
        </p:nvSpPr>
        <p:spPr>
          <a:xfrm>
            <a:off x="493500" y="2815925"/>
            <a:ext cx="19830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CROSS JOIN</a:t>
            </a:r>
            <a:endParaRPr/>
          </a:p>
        </p:txBody>
      </p:sp>
      <p:sp>
        <p:nvSpPr>
          <p:cNvPr id="441" name="Google Shape;441;p55"/>
          <p:cNvSpPr txBox="1"/>
          <p:nvPr/>
        </p:nvSpPr>
        <p:spPr>
          <a:xfrm>
            <a:off x="3452550" y="2815925"/>
            <a:ext cx="19830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INNER JOIN</a:t>
            </a:r>
            <a:endParaRPr/>
          </a:p>
        </p:txBody>
      </p:sp>
      <p:sp>
        <p:nvSpPr>
          <p:cNvPr id="442" name="Google Shape;442;p55"/>
          <p:cNvSpPr txBox="1"/>
          <p:nvPr/>
        </p:nvSpPr>
        <p:spPr>
          <a:xfrm>
            <a:off x="6411600" y="2858500"/>
            <a:ext cx="19830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LEFT JOIN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multiple from : Kennedys terms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6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0101) </a:t>
            </a:r>
            <a:r>
              <a:rPr lang="fr"/>
              <a:t>All “John Kennedy”s terms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6"/>
          <p:cNvSpPr txBox="1"/>
          <p:nvPr/>
        </p:nvSpPr>
        <p:spPr>
          <a:xfrm>
            <a:off x="42350" y="1475700"/>
            <a:ext cx="66267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0000"/>
                </a:solidFill>
              </a:rPr>
              <a:t>SELECT</a:t>
            </a:r>
            <a:r>
              <a:rPr lang="fr" sz="1700">
                <a:solidFill>
                  <a:srgbClr val="FF0000"/>
                </a:solidFill>
              </a:rPr>
              <a:t> </a:t>
            </a:r>
            <a:r>
              <a:rPr lang="fr" sz="1700">
                <a:solidFill>
                  <a:schemeClr val="dk1"/>
                </a:solidFill>
              </a:rPr>
              <a:t>l.legislator_id, l.legislator_last_name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chemeClr val="dk1"/>
                </a:solidFill>
              </a:rPr>
              <a:t>    , lt.term_congress_chamber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chemeClr val="dk1"/>
                </a:solidFill>
              </a:rPr>
              <a:t>    , lt.term_start_date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</a:rPr>
              <a:t>    , lt.term_date_interval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0000"/>
                </a:solidFill>
              </a:rPr>
              <a:t>FROM</a:t>
            </a:r>
            <a:r>
              <a:rPr lang="fr" sz="1700"/>
              <a:t> </a:t>
            </a:r>
            <a:r>
              <a:rPr lang="fr" sz="1700">
                <a:solidFill>
                  <a:schemeClr val="dk1"/>
                </a:solidFill>
              </a:rPr>
              <a:t>consolidated___congress.</a:t>
            </a:r>
            <a:r>
              <a:rPr b="1" lang="fr" sz="1700">
                <a:solidFill>
                  <a:schemeClr val="dk1"/>
                </a:solidFill>
              </a:rPr>
              <a:t>legislators</a:t>
            </a:r>
            <a:r>
              <a:rPr lang="fr" sz="1700">
                <a:solidFill>
                  <a:schemeClr val="dk1"/>
                </a:solidFill>
              </a:rPr>
              <a:t> as 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1"/>
                </a:solidFill>
              </a:rPr>
              <a:t>    </a:t>
            </a:r>
            <a:r>
              <a:rPr b="1" lang="fr" sz="1700">
                <a:solidFill>
                  <a:schemeClr val="dk1"/>
                </a:solidFill>
              </a:rPr>
              <a:t>INNER JOIN </a:t>
            </a:r>
            <a:r>
              <a:rPr lang="fr" sz="1700">
                <a:solidFill>
                  <a:schemeClr val="dk1"/>
                </a:solidFill>
              </a:rPr>
              <a:t>consolidated___congress.</a:t>
            </a:r>
            <a:r>
              <a:rPr b="1" lang="fr" sz="1700">
                <a:solidFill>
                  <a:schemeClr val="dk1"/>
                </a:solidFill>
              </a:rPr>
              <a:t>legislators_terms</a:t>
            </a:r>
            <a:r>
              <a:rPr lang="fr" sz="1700">
                <a:solidFill>
                  <a:schemeClr val="dk1"/>
                </a:solidFill>
              </a:rPr>
              <a:t> lt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   	 </a:t>
            </a:r>
            <a:r>
              <a:rPr b="1" lang="fr" sz="1700">
                <a:solidFill>
                  <a:schemeClr val="dk1"/>
                </a:solidFill>
              </a:rPr>
              <a:t>ON (l.legislator_id = lt.legislator_id)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0000"/>
                </a:solidFill>
              </a:rPr>
              <a:t>WHERE</a:t>
            </a:r>
            <a:r>
              <a:rPr lang="fr" sz="1700"/>
              <a:t>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    legislator_last_name = 'Kennedy'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     AND legislator_first_name = 'John'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0000"/>
                </a:solidFill>
              </a:rPr>
              <a:t>ORDER BY</a:t>
            </a:r>
            <a:r>
              <a:rPr lang="fr" sz="1700">
                <a:solidFill>
                  <a:schemeClr val="dk1"/>
                </a:solidFill>
              </a:rPr>
              <a:t> legislator_id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   , term_start_date ;</a:t>
            </a:r>
            <a:endParaRPr sz="1700"/>
          </a:p>
        </p:txBody>
      </p:sp>
      <p:pic>
        <p:nvPicPr>
          <p:cNvPr id="450" name="Google Shape;4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3419463"/>
            <a:ext cx="51816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multiple from : Kennedys terms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7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 “John Kennedy” terms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7"/>
          <p:cNvSpPr txBox="1"/>
          <p:nvPr/>
        </p:nvSpPr>
        <p:spPr>
          <a:xfrm>
            <a:off x="42350" y="1475700"/>
            <a:ext cx="66267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0000"/>
                </a:solidFill>
              </a:rPr>
              <a:t>FROM</a:t>
            </a:r>
            <a:r>
              <a:rPr lang="fr" sz="1700"/>
              <a:t> </a:t>
            </a:r>
            <a:r>
              <a:rPr lang="fr" sz="1700">
                <a:solidFill>
                  <a:schemeClr val="dk1"/>
                </a:solidFill>
              </a:rPr>
              <a:t>consolidated___congress.</a:t>
            </a:r>
            <a:r>
              <a:rPr b="1" lang="fr" sz="1700">
                <a:solidFill>
                  <a:schemeClr val="dk1"/>
                </a:solidFill>
              </a:rPr>
              <a:t>legislators</a:t>
            </a:r>
            <a:r>
              <a:rPr lang="fr" sz="1700">
                <a:solidFill>
                  <a:schemeClr val="dk1"/>
                </a:solidFill>
              </a:rPr>
              <a:t> as 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    </a:t>
            </a:r>
            <a:r>
              <a:rPr b="1" lang="fr" sz="1700">
                <a:solidFill>
                  <a:schemeClr val="dk1"/>
                </a:solidFill>
              </a:rPr>
              <a:t>INNER JOIN </a:t>
            </a:r>
            <a:r>
              <a:rPr lang="fr" sz="1700">
                <a:solidFill>
                  <a:schemeClr val="dk1"/>
                </a:solidFill>
              </a:rPr>
              <a:t>consolidated___congress.</a:t>
            </a:r>
            <a:r>
              <a:rPr b="1" lang="fr" sz="1700">
                <a:solidFill>
                  <a:schemeClr val="dk1"/>
                </a:solidFill>
              </a:rPr>
              <a:t>legislators_terms</a:t>
            </a:r>
            <a:r>
              <a:rPr lang="fr" sz="1700">
                <a:solidFill>
                  <a:schemeClr val="dk1"/>
                </a:solidFill>
              </a:rPr>
              <a:t> lt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   	 </a:t>
            </a:r>
            <a:r>
              <a:rPr b="1" lang="fr" sz="1700">
                <a:solidFill>
                  <a:schemeClr val="dk1"/>
                </a:solidFill>
              </a:rPr>
              <a:t>ON (l.legislator_id = lt.legislator_id)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=</a:t>
            </a:r>
            <a:r>
              <a:rPr lang="fr" sz="1700"/>
              <a:t>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0000"/>
                </a:solidFill>
              </a:rPr>
              <a:t>FROM</a:t>
            </a:r>
            <a:r>
              <a:rPr lang="fr" sz="1700">
                <a:solidFill>
                  <a:schemeClr val="dk1"/>
                </a:solidFill>
              </a:rPr>
              <a:t> consolidated___congress.</a:t>
            </a:r>
            <a:r>
              <a:rPr b="1" lang="fr" sz="1700">
                <a:solidFill>
                  <a:schemeClr val="dk1"/>
                </a:solidFill>
              </a:rPr>
              <a:t>legislators</a:t>
            </a:r>
            <a:r>
              <a:rPr lang="fr" sz="1700">
                <a:solidFill>
                  <a:schemeClr val="dk1"/>
                </a:solidFill>
              </a:rPr>
              <a:t> as 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    </a:t>
            </a:r>
            <a:r>
              <a:rPr b="1" lang="fr" sz="1700">
                <a:solidFill>
                  <a:schemeClr val="dk1"/>
                </a:solidFill>
              </a:rPr>
              <a:t>INNER JOIN </a:t>
            </a:r>
            <a:r>
              <a:rPr lang="fr" sz="1700">
                <a:solidFill>
                  <a:schemeClr val="dk1"/>
                </a:solidFill>
              </a:rPr>
              <a:t>consolidated___congress.</a:t>
            </a:r>
            <a:r>
              <a:rPr b="1" lang="fr" sz="1700">
                <a:solidFill>
                  <a:schemeClr val="dk1"/>
                </a:solidFill>
              </a:rPr>
              <a:t>legislators_terms</a:t>
            </a:r>
            <a:r>
              <a:rPr lang="fr" sz="1700">
                <a:solidFill>
                  <a:schemeClr val="dk1"/>
                </a:solidFill>
              </a:rPr>
              <a:t> lt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   	 </a:t>
            </a:r>
            <a:r>
              <a:rPr b="1" lang="fr" sz="1700">
                <a:solidFill>
                  <a:schemeClr val="dk1"/>
                </a:solidFill>
              </a:rPr>
              <a:t>USING (legislator_id)</a:t>
            </a:r>
            <a:endParaRPr sz="1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multiple from : Kennedys terms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8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0102) </a:t>
            </a:r>
            <a:r>
              <a:rPr lang="fr"/>
              <a:t>All bills proposed by John Kennedys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8"/>
          <p:cNvSpPr txBox="1"/>
          <p:nvPr/>
        </p:nvSpPr>
        <p:spPr>
          <a:xfrm>
            <a:off x="42350" y="1475700"/>
            <a:ext cx="66267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SELECT</a:t>
            </a:r>
            <a:r>
              <a:rPr lang="fr">
                <a:solidFill>
                  <a:srgbClr val="FF0000"/>
                </a:solidFill>
              </a:rPr>
              <a:t> </a:t>
            </a:r>
            <a:r>
              <a:rPr lang="fr">
                <a:solidFill>
                  <a:schemeClr val="dk1"/>
                </a:solidFill>
              </a:rPr>
              <a:t> l.legislator_id, l.legislator_last_name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   , b.congress_number , b.bill_id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FROM</a:t>
            </a:r>
            <a:r>
              <a:rPr lang="fr"/>
              <a:t> </a:t>
            </a:r>
            <a:r>
              <a:rPr lang="fr">
                <a:solidFill>
                  <a:schemeClr val="dk1"/>
                </a:solidFill>
              </a:rPr>
              <a:t>consolidated___congress.legislators AS 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    INNER JOIN consolidated___congress.bills AS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  	 USING (legislator_id)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WHERE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   legislator_last_name = 'Kennedy'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    AND legislator_first_name = 'John'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ORDER BY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lang="fr">
                <a:solidFill>
                  <a:schemeClr val="dk1"/>
                </a:solidFill>
              </a:rPr>
              <a:t>legislator_id</a:t>
            </a:r>
            <a:r>
              <a:rPr lang="fr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0103)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same with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LEFT JOIN</a:t>
            </a:r>
            <a:r>
              <a:rPr lang="fr">
                <a:solidFill>
                  <a:schemeClr val="dk1"/>
                </a:solidFill>
              </a:rPr>
              <a:t> : 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  JFK has no bills, but now still in result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5" name="Google Shape;4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700" y="1173538"/>
            <a:ext cx="38481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700" y="3230400"/>
            <a:ext cx="3676650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58"/>
          <p:cNvCxnSpPr/>
          <p:nvPr/>
        </p:nvCxnSpPr>
        <p:spPr>
          <a:xfrm flipH="1" rot="10800000">
            <a:off x="3370125" y="3986950"/>
            <a:ext cx="2053500" cy="5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58"/>
          <p:cNvSpPr/>
          <p:nvPr/>
        </p:nvSpPr>
        <p:spPr>
          <a:xfrm>
            <a:off x="5471375" y="3837700"/>
            <a:ext cx="3393300" cy="286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multiple from : exploring the db</a:t>
            </a:r>
            <a:endParaRPr/>
          </a:p>
        </p:txBody>
      </p:sp>
      <p:sp>
        <p:nvSpPr>
          <p:cNvPr id="474" name="Google Shape;474;p59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00" y="1292850"/>
            <a:ext cx="6858026" cy="40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49" y="0"/>
            <a:ext cx="87915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0"/>
          <p:cNvSpPr/>
          <p:nvPr/>
        </p:nvSpPr>
        <p:spPr>
          <a:xfrm>
            <a:off x="2602350" y="924000"/>
            <a:ext cx="2187900" cy="45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bills a legislator sponsored?</a:t>
            </a:r>
            <a:endParaRPr/>
          </a:p>
        </p:txBody>
      </p:sp>
      <p:sp>
        <p:nvSpPr>
          <p:cNvPr id="483" name="Google Shape;483;p60"/>
          <p:cNvSpPr/>
          <p:nvPr/>
        </p:nvSpPr>
        <p:spPr>
          <a:xfrm>
            <a:off x="3029625" y="1155075"/>
            <a:ext cx="1889577" cy="638681"/>
          </a:xfrm>
          <a:custGeom>
            <a:rect b="b" l="l" r="r" t="t"/>
            <a:pathLst>
              <a:path extrusionOk="0" h="18209" w="59792">
                <a:moveTo>
                  <a:pt x="59792" y="0"/>
                </a:moveTo>
                <a:cubicBezTo>
                  <a:pt x="38958" y="0"/>
                  <a:pt x="18638" y="8898"/>
                  <a:pt x="0" y="18209"/>
                </a:cubicBezTo>
              </a:path>
            </a:pathLst>
          </a:custGeom>
          <a:noFill/>
          <a:ln cap="flat" cmpd="sng" w="762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multiple from</a:t>
            </a:r>
            <a:endParaRPr/>
          </a:p>
        </p:txBody>
      </p:sp>
      <p:sp>
        <p:nvSpPr>
          <p:cNvPr id="489" name="Google Shape;489;p61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0102) </a:t>
            </a:r>
            <a:r>
              <a:rPr lang="fr"/>
              <a:t>Bills of legislators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1"/>
          <p:cNvSpPr txBox="1"/>
          <p:nvPr/>
        </p:nvSpPr>
        <p:spPr>
          <a:xfrm>
            <a:off x="42350" y="1551900"/>
            <a:ext cx="66267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0000"/>
                </a:solidFill>
              </a:rPr>
              <a:t>FROM</a:t>
            </a:r>
            <a:r>
              <a:rPr lang="fr" sz="1700"/>
              <a:t> </a:t>
            </a:r>
            <a:r>
              <a:rPr lang="fr" sz="1700">
                <a:solidFill>
                  <a:schemeClr val="dk1"/>
                </a:solidFill>
              </a:rPr>
              <a:t>consolidated___congress.</a:t>
            </a:r>
            <a:r>
              <a:rPr b="1" lang="fr" sz="1700">
                <a:solidFill>
                  <a:schemeClr val="dk1"/>
                </a:solidFill>
              </a:rPr>
              <a:t>legislators</a:t>
            </a:r>
            <a:r>
              <a:rPr lang="fr" sz="1700">
                <a:solidFill>
                  <a:schemeClr val="dk1"/>
                </a:solidFill>
              </a:rPr>
              <a:t> as 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    </a:t>
            </a:r>
            <a:r>
              <a:rPr b="1" lang="fr" sz="1700">
                <a:solidFill>
                  <a:schemeClr val="dk1"/>
                </a:solidFill>
              </a:rPr>
              <a:t>INNER JOIN </a:t>
            </a:r>
            <a:r>
              <a:rPr lang="fr" sz="1700">
                <a:solidFill>
                  <a:schemeClr val="dk1"/>
                </a:solidFill>
              </a:rPr>
              <a:t>consolidated___congress.</a:t>
            </a:r>
            <a:r>
              <a:rPr b="1" lang="fr" sz="1700">
                <a:solidFill>
                  <a:schemeClr val="dk1"/>
                </a:solidFill>
              </a:rPr>
              <a:t>bills</a:t>
            </a:r>
            <a:r>
              <a:rPr lang="fr" sz="1700">
                <a:solidFill>
                  <a:schemeClr val="dk1"/>
                </a:solidFill>
              </a:rPr>
              <a:t> as b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   	 </a:t>
            </a:r>
            <a:r>
              <a:rPr b="1" lang="fr" sz="1700">
                <a:solidFill>
                  <a:schemeClr val="dk1"/>
                </a:solidFill>
              </a:rPr>
              <a:t>ON (l.legislator_id = lt.legislator_id)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WHY SQL?</a:t>
            </a:r>
            <a:endParaRPr sz="4000"/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49" y="0"/>
            <a:ext cx="87915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2"/>
          <p:cNvSpPr/>
          <p:nvPr/>
        </p:nvSpPr>
        <p:spPr>
          <a:xfrm>
            <a:off x="2602350" y="924000"/>
            <a:ext cx="2187900" cy="45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bills a legislator </a:t>
            </a:r>
            <a:r>
              <a:rPr b="1" lang="fr"/>
              <a:t>co-</a:t>
            </a:r>
            <a:r>
              <a:rPr lang="fr"/>
              <a:t>sponsored?</a:t>
            </a:r>
            <a:endParaRPr/>
          </a:p>
        </p:txBody>
      </p:sp>
      <p:sp>
        <p:nvSpPr>
          <p:cNvPr id="498" name="Google Shape;498;p62"/>
          <p:cNvSpPr/>
          <p:nvPr/>
        </p:nvSpPr>
        <p:spPr>
          <a:xfrm rot="3098544">
            <a:off x="3814273" y="324870"/>
            <a:ext cx="1075512" cy="510371"/>
          </a:xfrm>
          <a:custGeom>
            <a:rect b="b" l="l" r="r" t="t"/>
            <a:pathLst>
              <a:path extrusionOk="0" h="18209" w="59792">
                <a:moveTo>
                  <a:pt x="59792" y="0"/>
                </a:moveTo>
                <a:cubicBezTo>
                  <a:pt x="38958" y="0"/>
                  <a:pt x="18638" y="8898"/>
                  <a:pt x="0" y="18209"/>
                </a:cubicBezTo>
              </a:path>
            </a:pathLst>
          </a:custGeom>
          <a:noFill/>
          <a:ln cap="flat" cmpd="sng" w="762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9" name="Google Shape;499;p62"/>
          <p:cNvSpPr/>
          <p:nvPr/>
        </p:nvSpPr>
        <p:spPr>
          <a:xfrm rot="-1620692">
            <a:off x="2186530" y="788829"/>
            <a:ext cx="660560" cy="619989"/>
          </a:xfrm>
          <a:custGeom>
            <a:rect b="b" l="l" r="r" t="t"/>
            <a:pathLst>
              <a:path extrusionOk="0" h="18209" w="59792">
                <a:moveTo>
                  <a:pt x="59792" y="0"/>
                </a:moveTo>
                <a:cubicBezTo>
                  <a:pt x="38958" y="0"/>
                  <a:pt x="18638" y="8898"/>
                  <a:pt x="0" y="18209"/>
                </a:cubicBezTo>
              </a:path>
            </a:pathLst>
          </a:custGeom>
          <a:noFill/>
          <a:ln cap="flat" cmpd="sng" w="762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multiple from</a:t>
            </a:r>
            <a:endParaRPr/>
          </a:p>
        </p:txBody>
      </p:sp>
      <p:sp>
        <p:nvSpPr>
          <p:cNvPr id="505" name="Google Shape;505;p63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0104) cosponsored </a:t>
            </a:r>
            <a:r>
              <a:rPr lang="fr"/>
              <a:t>Bills of legislators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3"/>
          <p:cNvSpPr txBox="1"/>
          <p:nvPr/>
        </p:nvSpPr>
        <p:spPr>
          <a:xfrm>
            <a:off x="42350" y="1551900"/>
            <a:ext cx="66267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0000"/>
                </a:solidFill>
              </a:rPr>
              <a:t>FROM </a:t>
            </a:r>
            <a:r>
              <a:rPr lang="fr" sz="1700"/>
              <a:t>consolidated___congress.</a:t>
            </a:r>
            <a:r>
              <a:rPr b="1" lang="fr" sz="1700"/>
              <a:t>legislators</a:t>
            </a:r>
            <a:r>
              <a:rPr lang="fr" sz="1700"/>
              <a:t> AS 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/>
              <a:t>    INNER JOIN consolidated___congress.</a:t>
            </a:r>
            <a:r>
              <a:rPr b="1" lang="fr" sz="1700"/>
              <a:t>bill_cosponsors</a:t>
            </a:r>
            <a:r>
              <a:rPr lang="fr" sz="1700"/>
              <a:t> bc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/>
              <a:t>   	 USING (legislator_id)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/>
              <a:t>    INNER JOIN consolidated___congress.</a:t>
            </a:r>
            <a:r>
              <a:rPr b="1" lang="fr" sz="1700"/>
              <a:t>bills</a:t>
            </a:r>
            <a:r>
              <a:rPr lang="fr" sz="1700"/>
              <a:t> AS b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   	 USING (congress_number, bill_id)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49" y="0"/>
            <a:ext cx="87915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4"/>
          <p:cNvSpPr/>
          <p:nvPr/>
        </p:nvSpPr>
        <p:spPr>
          <a:xfrm>
            <a:off x="2269400" y="896875"/>
            <a:ext cx="2616300" cy="85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Did J. Kennedy cosponsored a bill containing ‘education’ in one of its title during congress 115?</a:t>
            </a:r>
            <a:endParaRPr/>
          </a:p>
        </p:txBody>
      </p:sp>
      <p:sp>
        <p:nvSpPr>
          <p:cNvPr id="514" name="Google Shape;514;p64"/>
          <p:cNvSpPr/>
          <p:nvPr/>
        </p:nvSpPr>
        <p:spPr>
          <a:xfrm rot="3098544">
            <a:off x="3814273" y="324870"/>
            <a:ext cx="1075512" cy="510371"/>
          </a:xfrm>
          <a:custGeom>
            <a:rect b="b" l="l" r="r" t="t"/>
            <a:pathLst>
              <a:path extrusionOk="0" h="18209" w="59792">
                <a:moveTo>
                  <a:pt x="59792" y="0"/>
                </a:moveTo>
                <a:cubicBezTo>
                  <a:pt x="38958" y="0"/>
                  <a:pt x="18638" y="8898"/>
                  <a:pt x="0" y="18209"/>
                </a:cubicBezTo>
              </a:path>
            </a:pathLst>
          </a:custGeom>
          <a:noFill/>
          <a:ln cap="flat" cmpd="sng" w="762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15" name="Google Shape;515;p64"/>
          <p:cNvSpPr/>
          <p:nvPr/>
        </p:nvSpPr>
        <p:spPr>
          <a:xfrm rot="-1620692">
            <a:off x="1860380" y="788829"/>
            <a:ext cx="660560" cy="619989"/>
          </a:xfrm>
          <a:custGeom>
            <a:rect b="b" l="l" r="r" t="t"/>
            <a:pathLst>
              <a:path extrusionOk="0" h="18209" w="59792">
                <a:moveTo>
                  <a:pt x="59792" y="0"/>
                </a:moveTo>
                <a:cubicBezTo>
                  <a:pt x="38958" y="0"/>
                  <a:pt x="18638" y="8898"/>
                  <a:pt x="0" y="18209"/>
                </a:cubicBezTo>
              </a:path>
            </a:pathLst>
          </a:custGeom>
          <a:noFill/>
          <a:ln cap="flat" cmpd="sng" w="762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16" name="Google Shape;516;p64"/>
          <p:cNvSpPr/>
          <p:nvPr/>
        </p:nvSpPr>
        <p:spPr>
          <a:xfrm rot="5173433">
            <a:off x="980049" y="2062833"/>
            <a:ext cx="660491" cy="619994"/>
          </a:xfrm>
          <a:custGeom>
            <a:rect b="b" l="l" r="r" t="t"/>
            <a:pathLst>
              <a:path extrusionOk="0" h="18209" w="59792">
                <a:moveTo>
                  <a:pt x="59792" y="0"/>
                </a:moveTo>
                <a:cubicBezTo>
                  <a:pt x="38958" y="0"/>
                  <a:pt x="18638" y="8898"/>
                  <a:pt x="0" y="18209"/>
                </a:cubicBezTo>
              </a:path>
            </a:pathLst>
          </a:custGeom>
          <a:noFill/>
          <a:ln cap="flat" cmpd="sng" w="762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multiple from</a:t>
            </a:r>
            <a:endParaRPr/>
          </a:p>
        </p:txBody>
      </p:sp>
      <p:sp>
        <p:nvSpPr>
          <p:cNvPr id="522" name="Google Shape;522;p65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0105) </a:t>
            </a:r>
            <a:r>
              <a:rPr lang="fr" sz="1400">
                <a:solidFill>
                  <a:schemeClr val="dk1"/>
                </a:solidFill>
              </a:rPr>
              <a:t>Did J. Kennedy cosponsored a bill which title contained ‘education’ in congress 115?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5"/>
          <p:cNvSpPr txBox="1"/>
          <p:nvPr/>
        </p:nvSpPr>
        <p:spPr>
          <a:xfrm>
            <a:off x="42350" y="1639500"/>
            <a:ext cx="86547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rgbClr val="FF0000"/>
                </a:solidFill>
              </a:rPr>
              <a:t>SELECt </a:t>
            </a:r>
            <a:r>
              <a:rPr lang="fr" sz="1700"/>
              <a:t>l.legislator_id, l.legislator_last_name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/>
              <a:t>    , b.congress_number , b.bill_id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rgbClr val="FF0000"/>
                </a:solidFill>
              </a:rPr>
              <a:t>FROM </a:t>
            </a:r>
            <a:r>
              <a:rPr lang="fr" sz="1700"/>
              <a:t>consolidated___congress.</a:t>
            </a:r>
            <a:r>
              <a:rPr b="1" lang="fr" sz="1700"/>
              <a:t>legislators</a:t>
            </a:r>
            <a:r>
              <a:rPr lang="fr" sz="1700"/>
              <a:t> AS 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/>
              <a:t>    INNER JOIN consolidated___congress.</a:t>
            </a:r>
            <a:r>
              <a:rPr b="1" lang="fr" sz="1700"/>
              <a:t>bill_cosponsors</a:t>
            </a:r>
            <a:r>
              <a:rPr lang="fr" sz="1700"/>
              <a:t> AS bc USING (legislator_id)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/>
              <a:t>    INNER JOIN consolidated___congress.</a:t>
            </a:r>
            <a:r>
              <a:rPr b="1" lang="fr" sz="1700"/>
              <a:t>bills</a:t>
            </a:r>
            <a:r>
              <a:rPr lang="fr" sz="1700"/>
              <a:t> AS b USING (congress_number, bill_id)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/>
              <a:t>    INNER JOIN consolidated___congress.</a:t>
            </a:r>
            <a:r>
              <a:rPr b="1" lang="fr" sz="1700"/>
              <a:t>bill_titles</a:t>
            </a:r>
            <a:r>
              <a:rPr lang="fr" sz="1700"/>
              <a:t> AS bt  </a:t>
            </a:r>
            <a:br>
              <a:rPr lang="fr" sz="1700"/>
            </a:br>
            <a:r>
              <a:rPr lang="fr" sz="1700"/>
              <a:t>         USING (congress_number, bill_id)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rgbClr val="FF0000"/>
                </a:solidFill>
              </a:rPr>
              <a:t>WHERE </a:t>
            </a:r>
            <a:r>
              <a:rPr lang="fr" sz="1700"/>
              <a:t>legislator_last_name = 'Kennedy'  and legislator_first_name = 'John'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/>
              <a:t>    AND congress_number  = 115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/>
              <a:t>    AND bt.bill_title ILIKE '%education%'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0000"/>
                </a:solidFill>
              </a:rPr>
              <a:t>ORDER BY </a:t>
            </a:r>
            <a:r>
              <a:rPr lang="fr" sz="1700"/>
              <a:t>legislator_id 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multiple from</a:t>
            </a:r>
            <a:endParaRPr/>
          </a:p>
        </p:txBody>
      </p:sp>
      <p:sp>
        <p:nvSpPr>
          <p:cNvPr id="529" name="Google Shape;529;p66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Did J. Kennedy cosponsored a bill which title contained ‘education’ in congress 115?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NOTE : bills may </a:t>
            </a:r>
            <a:r>
              <a:rPr lang="fr" sz="1400">
                <a:solidFill>
                  <a:schemeClr val="dk1"/>
                </a:solidFill>
              </a:rPr>
              <a:t>have </a:t>
            </a:r>
            <a:r>
              <a:rPr lang="fr" sz="1400">
                <a:solidFill>
                  <a:schemeClr val="dk1"/>
                </a:solidFill>
              </a:rPr>
              <a:t>0 or several titles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What if you want to create a dataset like: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00" y="1971225"/>
            <a:ext cx="5514024" cy="2014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1" name="Google Shape;531;p66"/>
          <p:cNvGraphicFramePr/>
          <p:nvPr/>
        </p:nvGraphicFramePr>
        <p:xfrm>
          <a:off x="4173150" y="420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{A2970E5D-5887-4009-A0B2-421A5E045E7F}</a:tableStyleId>
              </a:tblPr>
              <a:tblGrid>
                <a:gridCol w="1574350"/>
                <a:gridCol w="2314925"/>
              </a:tblGrid>
              <a:tr h="28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legislator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b="1" lang="fr">
                          <a:solidFill>
                            <a:schemeClr val="dk1"/>
                          </a:solidFill>
                        </a:rPr>
                        <a:t>_sponsored_edu_bills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John Kennedy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HOW TO QUERY DATA</a:t>
            </a:r>
            <a:endParaRPr sz="4000"/>
          </a:p>
        </p:txBody>
      </p:sp>
      <p:sp>
        <p:nvSpPr>
          <p:cNvPr id="537" name="Google Shape;537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GROUP BY : grouping rows together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group by </a:t>
            </a:r>
            <a:endParaRPr/>
          </a:p>
        </p:txBody>
      </p:sp>
      <p:sp>
        <p:nvSpPr>
          <p:cNvPr id="543" name="Google Shape;54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0200) Let’s get back to </a:t>
            </a:r>
            <a:r>
              <a:rPr lang="fr"/>
              <a:t>using</a:t>
            </a:r>
            <a:r>
              <a:rPr lang="fr"/>
              <a:t> a single table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8"/>
          <p:cNvSpPr txBox="1"/>
          <p:nvPr/>
        </p:nvSpPr>
        <p:spPr>
          <a:xfrm>
            <a:off x="202825" y="1943825"/>
            <a:ext cx="54570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legislator_last_name, </a:t>
            </a:r>
            <a:r>
              <a:rPr lang="fr" sz="1800">
                <a:solidFill>
                  <a:schemeClr val="dk1"/>
                </a:solidFill>
              </a:rPr>
              <a:t>legislator_gender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consolidated___congress.legislators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WHERE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legislator_birthday &gt; '1900-01-01'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ORDER BY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legislator_birthday DESC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LIMIT</a:t>
            </a:r>
            <a:r>
              <a:rPr lang="fr" sz="1800"/>
              <a:t> 10; </a:t>
            </a:r>
            <a:endParaRPr sz="1800"/>
          </a:p>
        </p:txBody>
      </p:sp>
      <p:pic>
        <p:nvPicPr>
          <p:cNvPr id="545" name="Google Shape;54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3" y="2447913"/>
            <a:ext cx="385762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group by </a:t>
            </a:r>
            <a:endParaRPr/>
          </a:p>
        </p:txBody>
      </p:sp>
      <p:sp>
        <p:nvSpPr>
          <p:cNvPr id="551" name="Google Shape;551;p69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0201) We want to count male and female.</a:t>
            </a:r>
            <a:br>
              <a:rPr lang="fr"/>
            </a:br>
            <a:r>
              <a:rPr lang="fr"/>
              <a:t>In SQL : we are going to regroup rows having the same ‘legislator_gender’ value</a:t>
            </a:r>
            <a:br>
              <a:rPr lang="fr"/>
            </a:br>
            <a:r>
              <a:rPr lang="fr"/>
              <a:t>, and then count them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What happened?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9"/>
          <p:cNvSpPr txBox="1"/>
          <p:nvPr/>
        </p:nvSpPr>
        <p:spPr>
          <a:xfrm>
            <a:off x="216400" y="2480575"/>
            <a:ext cx="54570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legislator_gender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    </a:t>
            </a:r>
            <a:r>
              <a:rPr b="1" lang="fr" sz="1800">
                <a:solidFill>
                  <a:schemeClr val="dk1"/>
                </a:solidFill>
              </a:rPr>
              <a:t>, count(*) as c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consolidated___congress.legislators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WHERE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legislator_birthday &gt; '1900-01-01'</a:t>
            </a:r>
            <a:br>
              <a:rPr lang="fr" sz="1800">
                <a:solidFill>
                  <a:schemeClr val="dk1"/>
                </a:solidFill>
              </a:rPr>
            </a:br>
            <a:r>
              <a:rPr b="1" lang="fr" sz="1800">
                <a:solidFill>
                  <a:srgbClr val="FF0000"/>
                </a:solidFill>
              </a:rPr>
              <a:t>GROUP BY</a:t>
            </a:r>
            <a:r>
              <a:rPr lang="fr" sz="1800">
                <a:solidFill>
                  <a:schemeClr val="dk1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legislator_gender </a:t>
            </a:r>
            <a:r>
              <a:rPr lang="fr" sz="1800"/>
              <a:t>; </a:t>
            </a:r>
            <a:endParaRPr sz="1800"/>
          </a:p>
        </p:txBody>
      </p:sp>
      <p:pic>
        <p:nvPicPr>
          <p:cNvPr id="553" name="Google Shape;5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25" y="3782250"/>
            <a:ext cx="3749550" cy="11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group by </a:t>
            </a:r>
            <a:endParaRPr/>
          </a:p>
        </p:txBody>
      </p:sp>
      <p:sp>
        <p:nvSpPr>
          <p:cNvPr id="559" name="Google Shape;559;p70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happened?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run the rest of the query as usual (no group by)</a:t>
            </a:r>
            <a:br>
              <a:rPr lang="fr"/>
            </a:br>
            <a:r>
              <a:rPr lang="fr"/>
              <a:t>→ produces a table (all legislator + their gender)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group the rows of this table by gender value</a:t>
            </a:r>
            <a:br>
              <a:rPr lang="fr"/>
            </a:br>
            <a:r>
              <a:rPr lang="fr"/>
              <a:t>(produces 2 groups of row, one for ‘F’, the other for ‘M’)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apply </a:t>
            </a:r>
            <a:r>
              <a:rPr b="1" lang="fr"/>
              <a:t>aggregate </a:t>
            </a:r>
            <a:r>
              <a:rPr lang="fr"/>
              <a:t>function over the group</a:t>
            </a:r>
            <a:br>
              <a:rPr lang="fr"/>
            </a:br>
            <a:r>
              <a:rPr lang="fr"/>
              <a:t>→ count(*)</a:t>
            </a:r>
            <a:br>
              <a:rPr lang="fr"/>
            </a:br>
            <a:r>
              <a:rPr lang="fr"/>
              <a:t>→ they aggregate because they go from one group (many rows) to one output (1 row)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group by </a:t>
            </a:r>
            <a:endParaRPr/>
          </a:p>
        </p:txBody>
      </p:sp>
      <p:sp>
        <p:nvSpPr>
          <p:cNvPr id="565" name="Google Shape;565;p71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happened?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1"/>
          <p:cNvSpPr txBox="1"/>
          <p:nvPr/>
        </p:nvSpPr>
        <p:spPr>
          <a:xfrm>
            <a:off x="202925" y="1610875"/>
            <a:ext cx="36225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SELECT</a:t>
            </a:r>
            <a:r>
              <a:rPr lang="fr">
                <a:solidFill>
                  <a:schemeClr val="dk1"/>
                </a:solidFill>
              </a:rPr>
              <a:t> legislator_id,</a:t>
            </a:r>
            <a:r>
              <a:rPr lang="fr">
                <a:solidFill>
                  <a:srgbClr val="FF0000"/>
                </a:solidFill>
              </a:rPr>
              <a:t> </a:t>
            </a:r>
            <a:r>
              <a:rPr lang="fr">
                <a:solidFill>
                  <a:schemeClr val="dk1"/>
                </a:solidFill>
              </a:rPr>
              <a:t>legislator_gender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FROM</a:t>
            </a:r>
            <a:r>
              <a:rPr lang="fr"/>
              <a:t> </a:t>
            </a:r>
            <a:r>
              <a:rPr lang="fr">
                <a:solidFill>
                  <a:schemeClr val="dk1"/>
                </a:solidFill>
              </a:rPr>
              <a:t>consolidated___congress.legislators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WHERE</a:t>
            </a:r>
            <a:r>
              <a:rPr lang="fr"/>
              <a:t> </a:t>
            </a:r>
            <a:r>
              <a:rPr lang="fr">
                <a:solidFill>
                  <a:schemeClr val="dk1"/>
                </a:solidFill>
              </a:rPr>
              <a:t>legislator_birthday &gt; '1900-01-01' ; </a:t>
            </a:r>
            <a:endParaRPr/>
          </a:p>
        </p:txBody>
      </p:sp>
      <p:pic>
        <p:nvPicPr>
          <p:cNvPr id="567" name="Google Shape;567;p71"/>
          <p:cNvPicPr preferRelativeResize="0"/>
          <p:nvPr/>
        </p:nvPicPr>
        <p:blipFill rotWithShape="1">
          <a:blip r:embed="rId3">
            <a:alphaModFix/>
          </a:blip>
          <a:srcRect b="0" l="0" r="40280" t="0"/>
          <a:stretch/>
        </p:blipFill>
        <p:spPr>
          <a:xfrm>
            <a:off x="496000" y="2718700"/>
            <a:ext cx="1766600" cy="21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1"/>
          <p:cNvSpPr txBox="1"/>
          <p:nvPr/>
        </p:nvSpPr>
        <p:spPr>
          <a:xfrm>
            <a:off x="3611300" y="2182063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569" name="Google Shape;569;p71"/>
          <p:cNvSpPr txBox="1"/>
          <p:nvPr/>
        </p:nvSpPr>
        <p:spPr>
          <a:xfrm>
            <a:off x="451375" y="4722300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570" name="Google Shape;570;p71"/>
          <p:cNvSpPr/>
          <p:nvPr/>
        </p:nvSpPr>
        <p:spPr>
          <a:xfrm>
            <a:off x="2412100" y="3557975"/>
            <a:ext cx="815400" cy="4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71"/>
          <p:cNvPicPr preferRelativeResize="0"/>
          <p:nvPr/>
        </p:nvPicPr>
        <p:blipFill rotWithShape="1">
          <a:blip r:embed="rId3">
            <a:alphaModFix/>
          </a:blip>
          <a:srcRect b="50492" l="0" r="40280" t="0"/>
          <a:stretch/>
        </p:blipFill>
        <p:spPr>
          <a:xfrm>
            <a:off x="3658850" y="2488188"/>
            <a:ext cx="1766600" cy="1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1"/>
          <p:cNvSpPr txBox="1"/>
          <p:nvPr/>
        </p:nvSpPr>
        <p:spPr>
          <a:xfrm>
            <a:off x="451375" y="2398400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pic>
        <p:nvPicPr>
          <p:cNvPr id="573" name="Google Shape;573;p71"/>
          <p:cNvPicPr preferRelativeResize="0"/>
          <p:nvPr/>
        </p:nvPicPr>
        <p:blipFill rotWithShape="1">
          <a:blip r:embed="rId3">
            <a:alphaModFix/>
          </a:blip>
          <a:srcRect b="495" l="-1379" r="41660" t="49997"/>
          <a:stretch/>
        </p:blipFill>
        <p:spPr>
          <a:xfrm>
            <a:off x="3635075" y="3937475"/>
            <a:ext cx="1766600" cy="1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1"/>
          <p:cNvSpPr txBox="1"/>
          <p:nvPr/>
        </p:nvSpPr>
        <p:spPr>
          <a:xfrm>
            <a:off x="3601200" y="4810625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575" name="Google Shape;575;p71"/>
          <p:cNvSpPr/>
          <p:nvPr/>
        </p:nvSpPr>
        <p:spPr>
          <a:xfrm>
            <a:off x="5588100" y="2802575"/>
            <a:ext cx="815400" cy="4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5588100" y="4261763"/>
            <a:ext cx="815400" cy="4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"/>
          <p:cNvSpPr txBox="1"/>
          <p:nvPr/>
        </p:nvSpPr>
        <p:spPr>
          <a:xfrm>
            <a:off x="5557475" y="2534263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count on F group</a:t>
            </a:r>
            <a:endParaRPr/>
          </a:p>
        </p:txBody>
      </p:sp>
      <p:sp>
        <p:nvSpPr>
          <p:cNvPr id="578" name="Google Shape;578;p71"/>
          <p:cNvSpPr txBox="1"/>
          <p:nvPr/>
        </p:nvSpPr>
        <p:spPr>
          <a:xfrm>
            <a:off x="5557475" y="4587413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count on M group</a:t>
            </a:r>
            <a:endParaRPr/>
          </a:p>
        </p:txBody>
      </p:sp>
      <p:pic>
        <p:nvPicPr>
          <p:cNvPr id="579" name="Google Shape;5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100" y="3223775"/>
            <a:ext cx="26289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SQL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learn yet another language?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Why are there several languages in the first place?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group by </a:t>
            </a:r>
            <a:endParaRPr/>
          </a:p>
        </p:txBody>
      </p:sp>
      <p:sp>
        <p:nvSpPr>
          <p:cNvPr id="585" name="Google Shape;585;p72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2"/>
          <p:cNvSpPr txBox="1"/>
          <p:nvPr/>
        </p:nvSpPr>
        <p:spPr>
          <a:xfrm>
            <a:off x="5557475" y="1340550"/>
            <a:ext cx="35337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300">
                <a:solidFill>
                  <a:srgbClr val="FF0000"/>
                </a:solidFill>
              </a:rPr>
              <a:t>SELECT</a:t>
            </a:r>
            <a:r>
              <a:rPr lang="fr" sz="1300">
                <a:solidFill>
                  <a:srgbClr val="FF0000"/>
                </a:solidFill>
              </a:rPr>
              <a:t> </a:t>
            </a:r>
            <a:r>
              <a:rPr b="1" lang="fr" sz="1300">
                <a:solidFill>
                  <a:schemeClr val="dk1"/>
                </a:solidFill>
              </a:rPr>
              <a:t>legislator_id -- WRONG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</a:rPr>
              <a:t>    , count(*) as c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300">
                <a:solidFill>
                  <a:srgbClr val="FF0000"/>
                </a:solidFill>
              </a:rPr>
              <a:t>FROM</a:t>
            </a:r>
            <a:r>
              <a:rPr lang="fr" sz="1300">
                <a:solidFill>
                  <a:schemeClr val="dk1"/>
                </a:solidFill>
              </a:rPr>
              <a:t> consolidated___congress.legislators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300">
                <a:solidFill>
                  <a:srgbClr val="FF0000"/>
                </a:solidFill>
              </a:rPr>
              <a:t>WHERE</a:t>
            </a:r>
            <a:r>
              <a:rPr lang="fr" sz="1300">
                <a:solidFill>
                  <a:schemeClr val="dk1"/>
                </a:solidFill>
              </a:rPr>
              <a:t> legislator_birthday &gt; '1900-01-01'</a:t>
            </a:r>
            <a:br>
              <a:rPr lang="fr" sz="1300">
                <a:solidFill>
                  <a:schemeClr val="dk1"/>
                </a:solidFill>
              </a:rPr>
            </a:br>
            <a:r>
              <a:rPr b="1" lang="fr" sz="1300">
                <a:solidFill>
                  <a:srgbClr val="FF0000"/>
                </a:solidFill>
              </a:rPr>
              <a:t>GROUP BY</a:t>
            </a:r>
            <a:r>
              <a:rPr lang="fr" sz="1300">
                <a:solidFill>
                  <a:schemeClr val="dk1"/>
                </a:solidFill>
              </a:rPr>
              <a:t> legislator_gender ;</a:t>
            </a:r>
            <a:endParaRPr b="1" sz="900">
              <a:solidFill>
                <a:srgbClr val="FF0000"/>
              </a:solidFill>
            </a:endParaRPr>
          </a:p>
        </p:txBody>
      </p:sp>
      <p:pic>
        <p:nvPicPr>
          <p:cNvPr id="587" name="Google Shape;587;p72"/>
          <p:cNvPicPr preferRelativeResize="0"/>
          <p:nvPr/>
        </p:nvPicPr>
        <p:blipFill rotWithShape="1">
          <a:blip r:embed="rId3">
            <a:alphaModFix/>
          </a:blip>
          <a:srcRect b="0" l="0" r="40280" t="0"/>
          <a:stretch/>
        </p:blipFill>
        <p:spPr>
          <a:xfrm>
            <a:off x="496000" y="2718700"/>
            <a:ext cx="1766600" cy="21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2"/>
          <p:cNvSpPr txBox="1"/>
          <p:nvPr/>
        </p:nvSpPr>
        <p:spPr>
          <a:xfrm>
            <a:off x="3611300" y="2182063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589" name="Google Shape;589;p72"/>
          <p:cNvSpPr txBox="1"/>
          <p:nvPr/>
        </p:nvSpPr>
        <p:spPr>
          <a:xfrm>
            <a:off x="451375" y="4722300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590" name="Google Shape;590;p72"/>
          <p:cNvSpPr/>
          <p:nvPr/>
        </p:nvSpPr>
        <p:spPr>
          <a:xfrm>
            <a:off x="2412100" y="3557975"/>
            <a:ext cx="815400" cy="4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72"/>
          <p:cNvPicPr preferRelativeResize="0"/>
          <p:nvPr/>
        </p:nvPicPr>
        <p:blipFill rotWithShape="1">
          <a:blip r:embed="rId3">
            <a:alphaModFix/>
          </a:blip>
          <a:srcRect b="50492" l="0" r="40280" t="0"/>
          <a:stretch/>
        </p:blipFill>
        <p:spPr>
          <a:xfrm>
            <a:off x="3658850" y="2488188"/>
            <a:ext cx="1766600" cy="1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2"/>
          <p:cNvSpPr txBox="1"/>
          <p:nvPr/>
        </p:nvSpPr>
        <p:spPr>
          <a:xfrm>
            <a:off x="451375" y="2398400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pic>
        <p:nvPicPr>
          <p:cNvPr id="593" name="Google Shape;593;p72"/>
          <p:cNvPicPr preferRelativeResize="0"/>
          <p:nvPr/>
        </p:nvPicPr>
        <p:blipFill rotWithShape="1">
          <a:blip r:embed="rId3">
            <a:alphaModFix/>
          </a:blip>
          <a:srcRect b="495" l="-1379" r="41660" t="49997"/>
          <a:stretch/>
        </p:blipFill>
        <p:spPr>
          <a:xfrm>
            <a:off x="3635075" y="3937475"/>
            <a:ext cx="1766600" cy="1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2"/>
          <p:cNvSpPr txBox="1"/>
          <p:nvPr/>
        </p:nvSpPr>
        <p:spPr>
          <a:xfrm>
            <a:off x="3601200" y="4810625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595" name="Google Shape;595;p72"/>
          <p:cNvSpPr/>
          <p:nvPr/>
        </p:nvSpPr>
        <p:spPr>
          <a:xfrm>
            <a:off x="5588100" y="2802575"/>
            <a:ext cx="815400" cy="4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2"/>
          <p:cNvSpPr/>
          <p:nvPr/>
        </p:nvSpPr>
        <p:spPr>
          <a:xfrm>
            <a:off x="5588100" y="4261763"/>
            <a:ext cx="815400" cy="4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100" y="3223775"/>
            <a:ext cx="26289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648" y="697750"/>
            <a:ext cx="1336800" cy="13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2"/>
          <p:cNvSpPr txBox="1"/>
          <p:nvPr/>
        </p:nvSpPr>
        <p:spPr>
          <a:xfrm>
            <a:off x="5605525" y="271775"/>
            <a:ext cx="3226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things in the SELECT will be squashed into a group. use only:</a:t>
            </a:r>
            <a:br>
              <a:rPr lang="fr"/>
            </a:br>
            <a:r>
              <a:rPr lang="fr"/>
              <a:t> - values from group by </a:t>
            </a:r>
            <a:br>
              <a:rPr lang="fr"/>
            </a:br>
            <a:r>
              <a:rPr lang="fr"/>
              <a:t> - aggregate functions</a:t>
            </a:r>
            <a:br>
              <a:rPr lang="fr"/>
            </a:b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group by </a:t>
            </a:r>
            <a:endParaRPr/>
          </a:p>
        </p:txBody>
      </p:sp>
      <p:sp>
        <p:nvSpPr>
          <p:cNvPr id="605" name="Google Shape;605;p73"/>
          <p:cNvSpPr txBox="1"/>
          <p:nvPr>
            <p:ph idx="1" type="body"/>
          </p:nvPr>
        </p:nvSpPr>
        <p:spPr>
          <a:xfrm>
            <a:off x="257350" y="11123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0202) Average year of birth for male vs female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3"/>
          <p:cNvSpPr txBox="1"/>
          <p:nvPr/>
        </p:nvSpPr>
        <p:spPr>
          <a:xfrm>
            <a:off x="209600" y="1895275"/>
            <a:ext cx="65103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 legislator_gender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    , avg(date_part('year',legislator_birthday)) as average_year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consolidated___congress.legislators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WHERE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legislator_birthday &gt; '1900-01-01'</a:t>
            </a:r>
            <a:br>
              <a:rPr lang="fr" sz="1800">
                <a:solidFill>
                  <a:schemeClr val="dk1"/>
                </a:solidFill>
              </a:rPr>
            </a:br>
            <a:r>
              <a:rPr b="1" lang="fr" sz="1800">
                <a:solidFill>
                  <a:srgbClr val="FF0000"/>
                </a:solidFill>
              </a:rPr>
              <a:t>GROUP BY</a:t>
            </a:r>
            <a:r>
              <a:rPr lang="fr" sz="1800">
                <a:solidFill>
                  <a:schemeClr val="dk1"/>
                </a:solidFill>
              </a:rPr>
              <a:t> legislator_gender </a:t>
            </a:r>
            <a:r>
              <a:rPr lang="fr" sz="1800"/>
              <a:t>; </a:t>
            </a:r>
            <a:endParaRPr sz="1800"/>
          </a:p>
        </p:txBody>
      </p:sp>
      <p:pic>
        <p:nvPicPr>
          <p:cNvPr id="607" name="Google Shape;6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075" y="3990276"/>
            <a:ext cx="4713925" cy="11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group by </a:t>
            </a:r>
            <a:endParaRPr/>
          </a:p>
        </p:txBody>
      </p:sp>
      <p:sp>
        <p:nvSpPr>
          <p:cNvPr id="613" name="Google Shape;613;p74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group by 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work with multiple tables as well.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be careful of what you count: build your query gradually and check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DISTINCT </a:t>
            </a:r>
            <a:endParaRPr/>
          </a:p>
        </p:txBody>
      </p:sp>
      <p:sp>
        <p:nvSpPr>
          <p:cNvPr id="619" name="Google Shape;619;p7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0203) </a:t>
            </a:r>
            <a:r>
              <a:rPr lang="fr"/>
              <a:t>We want to find the youngest male and the youngest female.</a:t>
            </a:r>
            <a:br>
              <a:rPr lang="fr"/>
            </a:br>
            <a:r>
              <a:rPr lang="fr"/>
              <a:t>In SQL : we are going to regroup rows having the same ‘legislator_gender’</a:t>
            </a:r>
            <a:br>
              <a:rPr lang="fr"/>
            </a:br>
            <a:r>
              <a:rPr lang="fr"/>
              <a:t>, order by their birthdate , and then keep only the top row of each 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5"/>
          <p:cNvSpPr txBox="1"/>
          <p:nvPr/>
        </p:nvSpPr>
        <p:spPr>
          <a:xfrm>
            <a:off x="216400" y="2480575"/>
            <a:ext cx="54570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SELECT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b="1" lang="fr" sz="1800"/>
              <a:t>DISTINCT ON</a:t>
            </a:r>
            <a:r>
              <a:rPr lang="fr" sz="1800">
                <a:solidFill>
                  <a:srgbClr val="FF0000"/>
                </a:solidFill>
              </a:rPr>
              <a:t> </a:t>
            </a:r>
            <a:r>
              <a:rPr b="1" lang="fr" sz="1800"/>
              <a:t>(legislator_gender 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/>
              <a:t>	legislator_last_name, legislator_gender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    , legislator_birthday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FROM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consolidated___congress.legislators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WHERE</a:t>
            </a:r>
            <a:r>
              <a:rPr lang="fr" sz="1800"/>
              <a:t> </a:t>
            </a:r>
            <a:r>
              <a:rPr lang="fr" sz="1800">
                <a:solidFill>
                  <a:schemeClr val="dk1"/>
                </a:solidFill>
              </a:rPr>
              <a:t>legislator_birthday &gt; '1900-01-01'</a:t>
            </a:r>
            <a:br>
              <a:rPr lang="fr" sz="1800">
                <a:solidFill>
                  <a:schemeClr val="dk1"/>
                </a:solidFill>
              </a:rPr>
            </a:br>
            <a:r>
              <a:rPr b="1" lang="fr" sz="1800">
                <a:solidFill>
                  <a:srgbClr val="FF0000"/>
                </a:solidFill>
              </a:rPr>
              <a:t>ORDER</a:t>
            </a:r>
            <a:r>
              <a:rPr b="1" lang="fr" sz="1800">
                <a:solidFill>
                  <a:srgbClr val="FF0000"/>
                </a:solidFill>
              </a:rPr>
              <a:t> BY</a:t>
            </a:r>
            <a:r>
              <a:rPr lang="fr" sz="1800">
                <a:solidFill>
                  <a:schemeClr val="dk1"/>
                </a:solidFill>
              </a:rPr>
              <a:t> legislator_gender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, legislator_birthdate DESC </a:t>
            </a:r>
            <a:r>
              <a:rPr lang="fr" sz="1800"/>
              <a:t>; </a:t>
            </a:r>
            <a:endParaRPr sz="1800"/>
          </a:p>
        </p:txBody>
      </p:sp>
      <p:pic>
        <p:nvPicPr>
          <p:cNvPr id="621" name="Google Shape;6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4295638"/>
            <a:ext cx="371475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group by </a:t>
            </a:r>
            <a:endParaRPr/>
          </a:p>
        </p:txBody>
      </p:sp>
      <p:sp>
        <p:nvSpPr>
          <p:cNvPr id="627" name="Google Shape;627;p76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/>
              <a:t>Run regular query, then </a:t>
            </a:r>
            <a:r>
              <a:rPr lang="fr" sz="1500"/>
              <a:t>regroup rows by the ‘legislator_gender’</a:t>
            </a:r>
            <a:br>
              <a:rPr lang="fr" sz="1500"/>
            </a:br>
            <a:r>
              <a:rPr lang="fr" sz="1500"/>
              <a:t>, order by their birthdate , and then keep only the top row of each group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f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6"/>
          <p:cNvSpPr txBox="1"/>
          <p:nvPr/>
        </p:nvSpPr>
        <p:spPr>
          <a:xfrm>
            <a:off x="94200" y="1648325"/>
            <a:ext cx="41388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0000"/>
                </a:solidFill>
              </a:rPr>
              <a:t>SELECT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lang="fr" sz="1100">
                <a:solidFill>
                  <a:schemeClr val="dk1"/>
                </a:solidFill>
              </a:rPr>
              <a:t>legislator_last_name, legislator_gender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    , legislator_birthday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0000"/>
                </a:solidFill>
              </a:rPr>
              <a:t>FROM</a:t>
            </a:r>
            <a:r>
              <a:rPr lang="fr" sz="1100"/>
              <a:t> </a:t>
            </a:r>
            <a:r>
              <a:rPr lang="fr" sz="1100">
                <a:solidFill>
                  <a:schemeClr val="dk1"/>
                </a:solidFill>
              </a:rPr>
              <a:t>consolidated___congress.legislators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0000"/>
                </a:solidFill>
              </a:rPr>
              <a:t>WHERE</a:t>
            </a:r>
            <a:r>
              <a:rPr lang="fr" sz="1100"/>
              <a:t> </a:t>
            </a:r>
            <a:r>
              <a:rPr lang="fr" sz="1100">
                <a:solidFill>
                  <a:schemeClr val="dk1"/>
                </a:solidFill>
              </a:rPr>
              <a:t>legislator_birthday &gt; '1900-01-01' ; </a:t>
            </a:r>
            <a:endParaRPr sz="1100"/>
          </a:p>
        </p:txBody>
      </p:sp>
      <p:sp>
        <p:nvSpPr>
          <p:cNvPr id="629" name="Google Shape;629;p76"/>
          <p:cNvSpPr txBox="1"/>
          <p:nvPr/>
        </p:nvSpPr>
        <p:spPr>
          <a:xfrm>
            <a:off x="3611300" y="2182063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630" name="Google Shape;630;p76"/>
          <p:cNvSpPr txBox="1"/>
          <p:nvPr/>
        </p:nvSpPr>
        <p:spPr>
          <a:xfrm>
            <a:off x="30125" y="4722300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631" name="Google Shape;631;p76"/>
          <p:cNvSpPr/>
          <p:nvPr/>
        </p:nvSpPr>
        <p:spPr>
          <a:xfrm>
            <a:off x="2829050" y="3557975"/>
            <a:ext cx="815400" cy="4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6"/>
          <p:cNvSpPr txBox="1"/>
          <p:nvPr/>
        </p:nvSpPr>
        <p:spPr>
          <a:xfrm>
            <a:off x="30125" y="2398400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633" name="Google Shape;633;p76"/>
          <p:cNvSpPr txBox="1"/>
          <p:nvPr/>
        </p:nvSpPr>
        <p:spPr>
          <a:xfrm>
            <a:off x="3601200" y="4810625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634" name="Google Shape;634;p76"/>
          <p:cNvSpPr/>
          <p:nvPr/>
        </p:nvSpPr>
        <p:spPr>
          <a:xfrm>
            <a:off x="5588100" y="2802575"/>
            <a:ext cx="815400" cy="4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6"/>
          <p:cNvSpPr/>
          <p:nvPr/>
        </p:nvSpPr>
        <p:spPr>
          <a:xfrm>
            <a:off x="5588100" y="4261763"/>
            <a:ext cx="815400" cy="4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6"/>
          <p:cNvSpPr txBox="1"/>
          <p:nvPr/>
        </p:nvSpPr>
        <p:spPr>
          <a:xfrm>
            <a:off x="5557475" y="2398388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count F</a:t>
            </a:r>
            <a:endParaRPr/>
          </a:p>
        </p:txBody>
      </p:sp>
      <p:sp>
        <p:nvSpPr>
          <p:cNvPr id="637" name="Google Shape;637;p76"/>
          <p:cNvSpPr txBox="1"/>
          <p:nvPr/>
        </p:nvSpPr>
        <p:spPr>
          <a:xfrm>
            <a:off x="5557475" y="3937463"/>
            <a:ext cx="1671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count M</a:t>
            </a:r>
            <a:endParaRPr/>
          </a:p>
        </p:txBody>
      </p:sp>
      <p:pic>
        <p:nvPicPr>
          <p:cNvPr id="638" name="Google Shape;6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5" y="2772675"/>
            <a:ext cx="2754250" cy="21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6"/>
          <p:cNvPicPr preferRelativeResize="0"/>
          <p:nvPr/>
        </p:nvPicPr>
        <p:blipFill rotWithShape="1">
          <a:blip r:embed="rId3">
            <a:alphaModFix/>
          </a:blip>
          <a:srcRect b="48851" l="0" r="0" t="0"/>
          <a:stretch/>
        </p:blipFill>
        <p:spPr>
          <a:xfrm>
            <a:off x="3702650" y="2476625"/>
            <a:ext cx="2754250" cy="10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6"/>
          <p:cNvPicPr preferRelativeResize="0"/>
          <p:nvPr/>
        </p:nvPicPr>
        <p:blipFill rotWithShape="1">
          <a:blip r:embed="rId3">
            <a:alphaModFix/>
          </a:blip>
          <a:srcRect b="0" l="0" r="0" t="50480"/>
          <a:stretch/>
        </p:blipFill>
        <p:spPr>
          <a:xfrm>
            <a:off x="3702650" y="3979175"/>
            <a:ext cx="2754250" cy="10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6"/>
          <p:cNvSpPr/>
          <p:nvPr/>
        </p:nvSpPr>
        <p:spPr>
          <a:xfrm>
            <a:off x="3689125" y="3289125"/>
            <a:ext cx="2754300" cy="286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6"/>
          <p:cNvSpPr/>
          <p:nvPr/>
        </p:nvSpPr>
        <p:spPr>
          <a:xfrm>
            <a:off x="3702625" y="3937475"/>
            <a:ext cx="2754300" cy="286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125" y="3466275"/>
            <a:ext cx="2206775" cy="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GROUP BY vs DISTINCT</a:t>
            </a:r>
            <a:endParaRPr/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group by 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run regular query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cut into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do something over the whole 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distinct on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run regular query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cut into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keep only one row per group, following ordering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HOW TO QUERY DATA</a:t>
            </a:r>
            <a:endParaRPr sz="4000"/>
          </a:p>
        </p:txBody>
      </p:sp>
      <p:sp>
        <p:nvSpPr>
          <p:cNvPr id="655" name="Google Shape;655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real example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real example</a:t>
            </a:r>
            <a:endParaRPr/>
          </a:p>
        </p:txBody>
      </p:sp>
      <p:sp>
        <p:nvSpPr>
          <p:cNvPr id="661" name="Google Shape;661;p79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Theory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/>
              <a:t>Do Female legislator tend to cosponsor more bills introduced by other female legislators?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What dataset I would need in to analyze in 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What is my plan to get this info?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for all bills in congress 115: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 the sponsor of the bill gender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 the cosponsors of this bill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get the id and the gender of this cosponsor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group by cosponsor, cosponsor_gender, sponsor_gender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count the nb of repetition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2" name="Google Shape;662;p79"/>
          <p:cNvGraphicFramePr/>
          <p:nvPr/>
        </p:nvGraphicFramePr>
        <p:xfrm>
          <a:off x="1115550" y="2225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{A2970E5D-5887-4009-A0B2-421A5E045E7F}</a:tableStyleId>
              </a:tblPr>
              <a:tblGrid>
                <a:gridCol w="1224275"/>
                <a:gridCol w="2097900"/>
                <a:gridCol w="2007325"/>
                <a:gridCol w="2025025"/>
              </a:tblGrid>
              <a:tr h="328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a_cosponsor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the</a:t>
                      </a:r>
                      <a:r>
                        <a:rPr lang="fr">
                          <a:solidFill>
                            <a:schemeClr val="dk2"/>
                          </a:solidFill>
                        </a:rPr>
                        <a:t>_cosponsor_gender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the_</a:t>
                      </a:r>
                      <a:r>
                        <a:rPr lang="fr">
                          <a:solidFill>
                            <a:schemeClr val="dk2"/>
                          </a:solidFill>
                        </a:rPr>
                        <a:t>sponsor_gender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n_bills_concerned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0"/>
          <p:cNvSpPr txBox="1"/>
          <p:nvPr>
            <p:ph idx="1" type="body"/>
          </p:nvPr>
        </p:nvSpPr>
        <p:spPr>
          <a:xfrm>
            <a:off x="311700" y="107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49" y="0"/>
            <a:ext cx="87915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0"/>
          <p:cNvSpPr/>
          <p:nvPr/>
        </p:nvSpPr>
        <p:spPr>
          <a:xfrm>
            <a:off x="3157663" y="2193150"/>
            <a:ext cx="2616300" cy="85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 women co-sponsor more bills that have been introduced by women?</a:t>
            </a:r>
            <a:endParaRPr/>
          </a:p>
        </p:txBody>
      </p:sp>
      <p:sp>
        <p:nvSpPr>
          <p:cNvPr id="670" name="Google Shape;670;p80"/>
          <p:cNvSpPr/>
          <p:nvPr/>
        </p:nvSpPr>
        <p:spPr>
          <a:xfrm rot="-8384135">
            <a:off x="3814322" y="324912"/>
            <a:ext cx="1075452" cy="510365"/>
          </a:xfrm>
          <a:custGeom>
            <a:rect b="b" l="l" r="r" t="t"/>
            <a:pathLst>
              <a:path extrusionOk="0" h="18209" w="59792">
                <a:moveTo>
                  <a:pt x="59792" y="0"/>
                </a:moveTo>
                <a:cubicBezTo>
                  <a:pt x="38958" y="0"/>
                  <a:pt x="18638" y="8898"/>
                  <a:pt x="0" y="18209"/>
                </a:cubicBezTo>
              </a:path>
            </a:pathLst>
          </a:custGeom>
          <a:noFill/>
          <a:ln cap="flat" cmpd="sng" w="762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71" name="Google Shape;671;p80"/>
          <p:cNvSpPr/>
          <p:nvPr/>
        </p:nvSpPr>
        <p:spPr>
          <a:xfrm rot="10316045">
            <a:off x="2240910" y="822797"/>
            <a:ext cx="660509" cy="619998"/>
          </a:xfrm>
          <a:custGeom>
            <a:rect b="b" l="l" r="r" t="t"/>
            <a:pathLst>
              <a:path extrusionOk="0" h="18209" w="59792">
                <a:moveTo>
                  <a:pt x="59792" y="0"/>
                </a:moveTo>
                <a:cubicBezTo>
                  <a:pt x="38958" y="0"/>
                  <a:pt x="18638" y="8898"/>
                  <a:pt x="0" y="18209"/>
                </a:cubicBezTo>
              </a:path>
            </a:pathLst>
          </a:custGeom>
          <a:noFill/>
          <a:ln cap="flat" cmpd="sng" w="762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72" name="Google Shape;672;p80"/>
          <p:cNvSpPr/>
          <p:nvPr/>
        </p:nvSpPr>
        <p:spPr>
          <a:xfrm rot="-8812056">
            <a:off x="3186678" y="1014507"/>
            <a:ext cx="1333237" cy="1510039"/>
          </a:xfrm>
          <a:custGeom>
            <a:rect b="b" l="l" r="r" t="t"/>
            <a:pathLst>
              <a:path extrusionOk="0" h="18209" w="59792">
                <a:moveTo>
                  <a:pt x="59792" y="0"/>
                </a:moveTo>
                <a:cubicBezTo>
                  <a:pt x="38958" y="0"/>
                  <a:pt x="18638" y="8898"/>
                  <a:pt x="0" y="18209"/>
                </a:cubicBezTo>
              </a:path>
            </a:pathLst>
          </a:custGeom>
          <a:noFill/>
          <a:ln cap="flat" cmpd="sng" w="762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real example</a:t>
            </a:r>
            <a:endParaRPr/>
          </a:p>
        </p:txBody>
      </p:sp>
      <p:sp>
        <p:nvSpPr>
          <p:cNvPr id="678" name="Google Shape;678;p81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0301) </a:t>
            </a:r>
            <a:r>
              <a:rPr lang="fr"/>
              <a:t>Do Female legislator tend to cosponsor more bills introduced by other female legislators?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81"/>
          <p:cNvSpPr txBox="1"/>
          <p:nvPr/>
        </p:nvSpPr>
        <p:spPr>
          <a:xfrm>
            <a:off x="201500" y="1714250"/>
            <a:ext cx="77874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SELECT </a:t>
            </a:r>
            <a:r>
              <a:rPr lang="fr"/>
              <a:t>l2.legislator_id as cosponsor_id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, l2.legislator_gender AS cosponsor_gender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, l.legislator_gender as bill_sponsor_gender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, count(*) as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FROM </a:t>
            </a:r>
            <a:r>
              <a:rPr lang="fr"/>
              <a:t>consolidated___congress.</a:t>
            </a:r>
            <a:r>
              <a:rPr b="1" lang="fr"/>
              <a:t>bills</a:t>
            </a:r>
            <a:r>
              <a:rPr lang="fr"/>
              <a:t> b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INNER JOIN consolidated___congress.</a:t>
            </a:r>
            <a:r>
              <a:rPr b="1" lang="fr"/>
              <a:t>bill_cosponsors</a:t>
            </a:r>
            <a:r>
              <a:rPr lang="fr"/>
              <a:t> bc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USING (congress_number, bill_id)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INNER JOIN consolidated___congress.</a:t>
            </a:r>
            <a:r>
              <a:rPr b="1" lang="fr"/>
              <a:t>legislators AS</a:t>
            </a:r>
            <a:r>
              <a:rPr lang="fr"/>
              <a:t> l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	 ON (b.legislator_id = l.legislator_id)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INNER JOIN consolidated___congress.</a:t>
            </a:r>
            <a:r>
              <a:rPr b="1" lang="fr"/>
              <a:t>legislators</a:t>
            </a:r>
            <a:r>
              <a:rPr lang="fr"/>
              <a:t> AS l2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	 ON (bc.legislator_id = l2.legislator_id)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FF0000"/>
                </a:solidFill>
              </a:rPr>
              <a:t>WHERE </a:t>
            </a:r>
            <a:r>
              <a:rPr lang="fr"/>
              <a:t>l2.legislator_birthday &gt; '1900-01-01'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 AND b.congress_number = 115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FF0000"/>
                </a:solidFill>
              </a:rPr>
              <a:t>GROUP BY </a:t>
            </a:r>
            <a:r>
              <a:rPr lang="fr"/>
              <a:t>l2.legislator_id,  l2.legislator_gender, l.legislator_gender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ORDER BY </a:t>
            </a:r>
            <a:r>
              <a:rPr lang="fr"/>
              <a:t>cosponsor_gender, cosponsor_id, bill_sponsor_gender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SQL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75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different saws? they all just cut wood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50" y="3170825"/>
            <a:ext cx="1179700" cy="116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588" y="2352225"/>
            <a:ext cx="2216650" cy="22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475" y="2395700"/>
            <a:ext cx="3324974" cy="22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real example</a:t>
            </a:r>
            <a:endParaRPr/>
          </a:p>
        </p:txBody>
      </p:sp>
      <p:sp>
        <p:nvSpPr>
          <p:cNvPr id="685" name="Google Shape;685;p82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Do Female legislator tend to cosponsor more bills introduced by other female legislators?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Now, do your R analysis, and answer the question!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0" y="2206938"/>
            <a:ext cx="4146100" cy="196479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82"/>
          <p:cNvSpPr txBox="1"/>
          <p:nvPr/>
        </p:nvSpPr>
        <p:spPr>
          <a:xfrm>
            <a:off x="494550" y="1884800"/>
            <a:ext cx="1461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688" name="Google Shape;688;p82"/>
          <p:cNvSpPr txBox="1"/>
          <p:nvPr/>
        </p:nvSpPr>
        <p:spPr>
          <a:xfrm>
            <a:off x="494550" y="4055087"/>
            <a:ext cx="1461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Querying : real example</a:t>
            </a:r>
            <a:endParaRPr/>
          </a:p>
        </p:txBody>
      </p:sp>
      <p:sp>
        <p:nvSpPr>
          <p:cNvPr id="694" name="Google Shape;694;p83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Do Female legislator tend to cosponsor more bills introduced by other female legislators?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average, looks interesting, but:</a:t>
            </a:r>
            <a:br>
              <a:rPr lang="fr"/>
            </a:br>
            <a:r>
              <a:rPr lang="fr"/>
              <a:t> - need to control for age, party, position in congress, ….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That’s a job for 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50" y="3281875"/>
            <a:ext cx="50673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SQL Menu for today</a:t>
            </a:r>
            <a:endParaRPr/>
          </a:p>
        </p:txBody>
      </p:sp>
      <p:sp>
        <p:nvSpPr>
          <p:cNvPr id="701" name="Google Shape;701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Why SQL?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/>
              <a:t>When SQL?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/>
              <a:t>How to Query existing data?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000000"/>
                </a:solidFill>
              </a:rPr>
              <a:t>I can’t go further in 2 hours.</a:t>
            </a:r>
            <a:endParaRPr i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000000"/>
                </a:solidFill>
              </a:rPr>
              <a:t>You may want to check on : CTE, window functions, EXISTS</a:t>
            </a:r>
            <a:endParaRPr i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fr">
                <a:solidFill>
                  <a:srgbClr val="000000"/>
                </a:solidFill>
              </a:rPr>
              <a:t>Now, a lot of hand waving</a:t>
            </a:r>
            <a:endParaRPr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SQL Menu for today</a:t>
            </a:r>
            <a:endParaRPr/>
          </a:p>
        </p:txBody>
      </p:sp>
      <p:sp>
        <p:nvSpPr>
          <p:cNvPr id="707" name="Google Shape;707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Why SQL?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When SQL?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CCCC"/>
                </a:solidFill>
              </a:rPr>
              <a:t>How to Query existing data?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How to design your own data?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HOW TO DESIGN YOUR OWN DATA?</a:t>
            </a:r>
            <a:endParaRPr sz="4000"/>
          </a:p>
        </p:txBody>
      </p:sp>
      <p:sp>
        <p:nvSpPr>
          <p:cNvPr id="713" name="Google Shape;713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It might be simpler than you think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7"/>
          <p:cNvSpPr txBox="1"/>
          <p:nvPr>
            <p:ph type="title"/>
          </p:nvPr>
        </p:nvSpPr>
        <p:spPr>
          <a:xfrm>
            <a:off x="311700" y="6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Remember</a:t>
            </a:r>
            <a:r>
              <a:rPr lang="fr"/>
              <a:t>?</a:t>
            </a:r>
            <a:endParaRPr/>
          </a:p>
        </p:txBody>
      </p:sp>
      <p:sp>
        <p:nvSpPr>
          <p:cNvPr id="719" name="Google Shape;719;p87"/>
          <p:cNvSpPr txBox="1"/>
          <p:nvPr>
            <p:ph idx="1" type="body"/>
          </p:nvPr>
        </p:nvSpPr>
        <p:spPr>
          <a:xfrm>
            <a:off x="64475" y="117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7"/>
          <p:cNvSpPr/>
          <p:nvPr/>
        </p:nvSpPr>
        <p:spPr>
          <a:xfrm>
            <a:off x="6210825" y="640175"/>
            <a:ext cx="2672700" cy="43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7"/>
          <p:cNvSpPr/>
          <p:nvPr/>
        </p:nvSpPr>
        <p:spPr>
          <a:xfrm>
            <a:off x="6534455" y="1082991"/>
            <a:ext cx="2126400" cy="1968900"/>
          </a:xfrm>
          <a:prstGeom prst="roundRect">
            <a:avLst>
              <a:gd fmla="val 8101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7"/>
          <p:cNvSpPr/>
          <p:nvPr/>
        </p:nvSpPr>
        <p:spPr>
          <a:xfrm>
            <a:off x="6534455" y="3631612"/>
            <a:ext cx="2126400" cy="78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7"/>
          <p:cNvSpPr/>
          <p:nvPr/>
        </p:nvSpPr>
        <p:spPr>
          <a:xfrm>
            <a:off x="6625275" y="1222375"/>
            <a:ext cx="8334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1</a:t>
            </a:r>
            <a:endParaRPr/>
          </a:p>
        </p:txBody>
      </p:sp>
      <p:sp>
        <p:nvSpPr>
          <p:cNvPr id="724" name="Google Shape;724;p87"/>
          <p:cNvSpPr/>
          <p:nvPr/>
        </p:nvSpPr>
        <p:spPr>
          <a:xfrm>
            <a:off x="7644231" y="1433264"/>
            <a:ext cx="9108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2:</a:t>
            </a:r>
            <a:br>
              <a:rPr lang="fr"/>
            </a:br>
            <a:r>
              <a:rPr lang="fr" sz="1000"/>
              <a:t>- columns</a:t>
            </a:r>
            <a:br>
              <a:rPr lang="fr" sz="1000"/>
            </a:br>
            <a:r>
              <a:rPr lang="fr" sz="1000"/>
              <a:t>- rows</a:t>
            </a:r>
            <a:endParaRPr sz="1000"/>
          </a:p>
        </p:txBody>
      </p:sp>
      <p:sp>
        <p:nvSpPr>
          <p:cNvPr id="725" name="Google Shape;725;p87"/>
          <p:cNvSpPr/>
          <p:nvPr/>
        </p:nvSpPr>
        <p:spPr>
          <a:xfrm>
            <a:off x="6743449" y="2433575"/>
            <a:ext cx="833400" cy="52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3</a:t>
            </a:r>
            <a:endParaRPr/>
          </a:p>
        </p:txBody>
      </p:sp>
      <p:sp>
        <p:nvSpPr>
          <p:cNvPr id="726" name="Google Shape;726;p87"/>
          <p:cNvSpPr/>
          <p:nvPr/>
        </p:nvSpPr>
        <p:spPr>
          <a:xfrm>
            <a:off x="6934436" y="3729092"/>
            <a:ext cx="1266300" cy="59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4</a:t>
            </a:r>
            <a:endParaRPr/>
          </a:p>
        </p:txBody>
      </p:sp>
      <p:sp>
        <p:nvSpPr>
          <p:cNvPr id="727" name="Google Shape;727;p87"/>
          <p:cNvSpPr/>
          <p:nvPr/>
        </p:nvSpPr>
        <p:spPr>
          <a:xfrm>
            <a:off x="163850" y="1839600"/>
            <a:ext cx="1360800" cy="14643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7"/>
          <p:cNvSpPr txBox="1"/>
          <p:nvPr/>
        </p:nvSpPr>
        <p:spPr>
          <a:xfrm>
            <a:off x="6534455" y="793497"/>
            <a:ext cx="2219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schema 1</a:t>
            </a:r>
            <a:endParaRPr/>
          </a:p>
        </p:txBody>
      </p:sp>
      <p:sp>
        <p:nvSpPr>
          <p:cNvPr id="729" name="Google Shape;729;p87"/>
          <p:cNvSpPr txBox="1"/>
          <p:nvPr/>
        </p:nvSpPr>
        <p:spPr>
          <a:xfrm>
            <a:off x="6534455" y="3307245"/>
            <a:ext cx="2219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schema 2</a:t>
            </a:r>
            <a:endParaRPr/>
          </a:p>
        </p:txBody>
      </p:sp>
      <p:sp>
        <p:nvSpPr>
          <p:cNvPr id="730" name="Google Shape;730;p87"/>
          <p:cNvSpPr txBox="1"/>
          <p:nvPr/>
        </p:nvSpPr>
        <p:spPr>
          <a:xfrm>
            <a:off x="6798055" y="268172"/>
            <a:ext cx="2219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DATABASE</a:t>
            </a:r>
            <a:endParaRPr b="1"/>
          </a:p>
        </p:txBody>
      </p:sp>
      <p:sp>
        <p:nvSpPr>
          <p:cNvPr id="731" name="Google Shape;731;p87"/>
          <p:cNvSpPr/>
          <p:nvPr/>
        </p:nvSpPr>
        <p:spPr>
          <a:xfrm>
            <a:off x="3027675" y="1702625"/>
            <a:ext cx="1510200" cy="18594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SQL client</a:t>
            </a:r>
            <a:endParaRPr/>
          </a:p>
        </p:txBody>
      </p:sp>
      <p:cxnSp>
        <p:nvCxnSpPr>
          <p:cNvPr id="732" name="Google Shape;732;p87"/>
          <p:cNvCxnSpPr>
            <a:stCxn id="723" idx="3"/>
            <a:endCxn id="724" idx="1"/>
          </p:cNvCxnSpPr>
          <p:nvPr/>
        </p:nvCxnSpPr>
        <p:spPr>
          <a:xfrm>
            <a:off x="7458675" y="1653025"/>
            <a:ext cx="185700" cy="2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87"/>
          <p:cNvCxnSpPr>
            <a:stCxn id="725" idx="3"/>
            <a:endCxn id="724" idx="2"/>
          </p:cNvCxnSpPr>
          <p:nvPr/>
        </p:nvCxnSpPr>
        <p:spPr>
          <a:xfrm flipH="1" rot="10800000">
            <a:off x="7576849" y="2294675"/>
            <a:ext cx="52290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87"/>
          <p:cNvCxnSpPr>
            <a:stCxn id="724" idx="2"/>
            <a:endCxn id="729" idx="2"/>
          </p:cNvCxnSpPr>
          <p:nvPr/>
        </p:nvCxnSpPr>
        <p:spPr>
          <a:xfrm flipH="1">
            <a:off x="7644231" y="2294564"/>
            <a:ext cx="455400" cy="14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87"/>
          <p:cNvSpPr/>
          <p:nvPr/>
        </p:nvSpPr>
        <p:spPr>
          <a:xfrm>
            <a:off x="4662245" y="1656218"/>
            <a:ext cx="1115275" cy="523700"/>
          </a:xfrm>
          <a:custGeom>
            <a:rect b="b" l="l" r="r" t="t"/>
            <a:pathLst>
              <a:path extrusionOk="0" h="20948" w="44611">
                <a:moveTo>
                  <a:pt x="158" y="20948"/>
                </a:moveTo>
                <a:cubicBezTo>
                  <a:pt x="-1108" y="12093"/>
                  <a:pt x="9338" y="2755"/>
                  <a:pt x="18110" y="1001"/>
                </a:cubicBezTo>
                <a:cubicBezTo>
                  <a:pt x="26780" y="-733"/>
                  <a:pt x="36033" y="-3"/>
                  <a:pt x="44611" y="214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36" name="Google Shape;736;p87"/>
          <p:cNvSpPr/>
          <p:nvPr/>
        </p:nvSpPr>
        <p:spPr>
          <a:xfrm rot="10496738">
            <a:off x="4771913" y="2433609"/>
            <a:ext cx="1115262" cy="523694"/>
          </a:xfrm>
          <a:custGeom>
            <a:rect b="b" l="l" r="r" t="t"/>
            <a:pathLst>
              <a:path extrusionOk="0" h="20948" w="44611">
                <a:moveTo>
                  <a:pt x="158" y="20948"/>
                </a:moveTo>
                <a:cubicBezTo>
                  <a:pt x="-1108" y="12093"/>
                  <a:pt x="9338" y="2755"/>
                  <a:pt x="18110" y="1001"/>
                </a:cubicBezTo>
                <a:cubicBezTo>
                  <a:pt x="26780" y="-733"/>
                  <a:pt x="36033" y="-3"/>
                  <a:pt x="44611" y="214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37" name="Google Shape;737;p87"/>
          <p:cNvSpPr txBox="1"/>
          <p:nvPr/>
        </p:nvSpPr>
        <p:spPr>
          <a:xfrm>
            <a:off x="4662243" y="1222375"/>
            <a:ext cx="12663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SQL query</a:t>
            </a:r>
            <a:endParaRPr/>
          </a:p>
        </p:txBody>
      </p:sp>
      <p:sp>
        <p:nvSpPr>
          <p:cNvPr id="738" name="Google Shape;738;p87"/>
          <p:cNvSpPr txBox="1"/>
          <p:nvPr/>
        </p:nvSpPr>
        <p:spPr>
          <a:xfrm>
            <a:off x="4828893" y="3051900"/>
            <a:ext cx="12663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results: data</a:t>
            </a:r>
            <a:endParaRPr/>
          </a:p>
        </p:txBody>
      </p:sp>
      <p:sp>
        <p:nvSpPr>
          <p:cNvPr id="739" name="Google Shape;739;p87"/>
          <p:cNvSpPr/>
          <p:nvPr/>
        </p:nvSpPr>
        <p:spPr>
          <a:xfrm>
            <a:off x="1674125" y="2429275"/>
            <a:ext cx="1200600" cy="31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7"/>
          <p:cNvSpPr txBox="1"/>
          <p:nvPr/>
        </p:nvSpPr>
        <p:spPr>
          <a:xfrm>
            <a:off x="1643018" y="1708975"/>
            <a:ext cx="12663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Political Science question</a:t>
            </a:r>
            <a:endParaRPr/>
          </a:p>
        </p:txBody>
      </p:sp>
      <p:sp>
        <p:nvSpPr>
          <p:cNvPr id="741" name="Google Shape;741;p87"/>
          <p:cNvSpPr/>
          <p:nvPr/>
        </p:nvSpPr>
        <p:spPr>
          <a:xfrm rot="7567841">
            <a:off x="3175629" y="3868316"/>
            <a:ext cx="562727" cy="3134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7"/>
          <p:cNvSpPr txBox="1"/>
          <p:nvPr/>
        </p:nvSpPr>
        <p:spPr>
          <a:xfrm>
            <a:off x="2351102" y="4383250"/>
            <a:ext cx="15600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analyze results</a:t>
            </a:r>
            <a:endParaRPr/>
          </a:p>
        </p:txBody>
      </p:sp>
      <p:sp>
        <p:nvSpPr>
          <p:cNvPr id="743" name="Google Shape;743;p87"/>
          <p:cNvSpPr/>
          <p:nvPr/>
        </p:nvSpPr>
        <p:spPr>
          <a:xfrm rot="-8279811">
            <a:off x="1408126" y="3823424"/>
            <a:ext cx="961637" cy="3135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7"/>
          <p:cNvSpPr txBox="1"/>
          <p:nvPr/>
        </p:nvSpPr>
        <p:spPr>
          <a:xfrm>
            <a:off x="555852" y="3984325"/>
            <a:ext cx="1595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answer question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8"/>
          <p:cNvSpPr txBox="1"/>
          <p:nvPr>
            <p:ph type="title"/>
          </p:nvPr>
        </p:nvSpPr>
        <p:spPr>
          <a:xfrm>
            <a:off x="311700" y="6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FF0000"/>
                </a:solidFill>
              </a:rPr>
              <a:t>Use only R!</a:t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750" name="Google Shape;750;p88"/>
          <p:cNvSpPr txBox="1"/>
          <p:nvPr>
            <p:ph idx="1" type="body"/>
          </p:nvPr>
        </p:nvSpPr>
        <p:spPr>
          <a:xfrm>
            <a:off x="64475" y="117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8"/>
          <p:cNvSpPr/>
          <p:nvPr/>
        </p:nvSpPr>
        <p:spPr>
          <a:xfrm>
            <a:off x="6210825" y="640175"/>
            <a:ext cx="2672700" cy="43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143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8"/>
          <p:cNvSpPr/>
          <p:nvPr/>
        </p:nvSpPr>
        <p:spPr>
          <a:xfrm>
            <a:off x="6534455" y="1082991"/>
            <a:ext cx="2126400" cy="1968900"/>
          </a:xfrm>
          <a:prstGeom prst="roundRect">
            <a:avLst>
              <a:gd fmla="val 8101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8"/>
          <p:cNvSpPr/>
          <p:nvPr/>
        </p:nvSpPr>
        <p:spPr>
          <a:xfrm>
            <a:off x="6534455" y="3631612"/>
            <a:ext cx="2126400" cy="78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88"/>
          <p:cNvSpPr/>
          <p:nvPr/>
        </p:nvSpPr>
        <p:spPr>
          <a:xfrm>
            <a:off x="6625275" y="1222375"/>
            <a:ext cx="8334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1</a:t>
            </a:r>
            <a:endParaRPr/>
          </a:p>
        </p:txBody>
      </p:sp>
      <p:sp>
        <p:nvSpPr>
          <p:cNvPr id="755" name="Google Shape;755;p88"/>
          <p:cNvSpPr/>
          <p:nvPr/>
        </p:nvSpPr>
        <p:spPr>
          <a:xfrm>
            <a:off x="7644231" y="1433264"/>
            <a:ext cx="9108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2:</a:t>
            </a:r>
            <a:br>
              <a:rPr lang="fr"/>
            </a:br>
            <a:r>
              <a:rPr lang="fr" sz="1000"/>
              <a:t>- columns</a:t>
            </a:r>
            <a:br>
              <a:rPr lang="fr" sz="1000"/>
            </a:br>
            <a:r>
              <a:rPr lang="fr" sz="1000"/>
              <a:t>- rows</a:t>
            </a:r>
            <a:endParaRPr sz="1000"/>
          </a:p>
        </p:txBody>
      </p:sp>
      <p:sp>
        <p:nvSpPr>
          <p:cNvPr id="756" name="Google Shape;756;p88"/>
          <p:cNvSpPr/>
          <p:nvPr/>
        </p:nvSpPr>
        <p:spPr>
          <a:xfrm>
            <a:off x="6743449" y="2433575"/>
            <a:ext cx="833400" cy="52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3</a:t>
            </a:r>
            <a:endParaRPr/>
          </a:p>
        </p:txBody>
      </p:sp>
      <p:sp>
        <p:nvSpPr>
          <p:cNvPr id="757" name="Google Shape;757;p88"/>
          <p:cNvSpPr/>
          <p:nvPr/>
        </p:nvSpPr>
        <p:spPr>
          <a:xfrm>
            <a:off x="6934436" y="3729092"/>
            <a:ext cx="1266300" cy="59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4</a:t>
            </a:r>
            <a:endParaRPr/>
          </a:p>
        </p:txBody>
      </p:sp>
      <p:sp>
        <p:nvSpPr>
          <p:cNvPr id="758" name="Google Shape;758;p88"/>
          <p:cNvSpPr/>
          <p:nvPr/>
        </p:nvSpPr>
        <p:spPr>
          <a:xfrm>
            <a:off x="163850" y="1839600"/>
            <a:ext cx="1360800" cy="14643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88"/>
          <p:cNvSpPr txBox="1"/>
          <p:nvPr/>
        </p:nvSpPr>
        <p:spPr>
          <a:xfrm>
            <a:off x="6534455" y="793497"/>
            <a:ext cx="2219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schema 1</a:t>
            </a:r>
            <a:endParaRPr/>
          </a:p>
        </p:txBody>
      </p:sp>
      <p:sp>
        <p:nvSpPr>
          <p:cNvPr id="760" name="Google Shape;760;p88"/>
          <p:cNvSpPr txBox="1"/>
          <p:nvPr/>
        </p:nvSpPr>
        <p:spPr>
          <a:xfrm>
            <a:off x="6534455" y="3307245"/>
            <a:ext cx="2219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schema 2</a:t>
            </a:r>
            <a:endParaRPr/>
          </a:p>
        </p:txBody>
      </p:sp>
      <p:sp>
        <p:nvSpPr>
          <p:cNvPr id="761" name="Google Shape;761;p88"/>
          <p:cNvSpPr txBox="1"/>
          <p:nvPr/>
        </p:nvSpPr>
        <p:spPr>
          <a:xfrm>
            <a:off x="6487955" y="163647"/>
            <a:ext cx="2219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SQLITE : Just one file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62" name="Google Shape;762;p88"/>
          <p:cNvSpPr/>
          <p:nvPr/>
        </p:nvSpPr>
        <p:spPr>
          <a:xfrm>
            <a:off x="3027675" y="1702625"/>
            <a:ext cx="1510200" cy="18594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SQL client</a:t>
            </a:r>
            <a:endParaRPr/>
          </a:p>
        </p:txBody>
      </p:sp>
      <p:cxnSp>
        <p:nvCxnSpPr>
          <p:cNvPr id="763" name="Google Shape;763;p88"/>
          <p:cNvCxnSpPr>
            <a:stCxn id="754" idx="3"/>
            <a:endCxn id="755" idx="1"/>
          </p:cNvCxnSpPr>
          <p:nvPr/>
        </p:nvCxnSpPr>
        <p:spPr>
          <a:xfrm>
            <a:off x="7458675" y="1653025"/>
            <a:ext cx="185700" cy="2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88"/>
          <p:cNvCxnSpPr>
            <a:stCxn id="756" idx="3"/>
            <a:endCxn id="755" idx="2"/>
          </p:cNvCxnSpPr>
          <p:nvPr/>
        </p:nvCxnSpPr>
        <p:spPr>
          <a:xfrm flipH="1" rot="10800000">
            <a:off x="7576849" y="2294675"/>
            <a:ext cx="52290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88"/>
          <p:cNvCxnSpPr>
            <a:stCxn id="755" idx="2"/>
            <a:endCxn id="760" idx="2"/>
          </p:cNvCxnSpPr>
          <p:nvPr/>
        </p:nvCxnSpPr>
        <p:spPr>
          <a:xfrm flipH="1">
            <a:off x="7644231" y="2294564"/>
            <a:ext cx="455400" cy="14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88"/>
          <p:cNvSpPr/>
          <p:nvPr/>
        </p:nvSpPr>
        <p:spPr>
          <a:xfrm>
            <a:off x="4662245" y="1656218"/>
            <a:ext cx="1115275" cy="523700"/>
          </a:xfrm>
          <a:custGeom>
            <a:rect b="b" l="l" r="r" t="t"/>
            <a:pathLst>
              <a:path extrusionOk="0" h="20948" w="44611">
                <a:moveTo>
                  <a:pt x="158" y="20948"/>
                </a:moveTo>
                <a:cubicBezTo>
                  <a:pt x="-1108" y="12093"/>
                  <a:pt x="9338" y="2755"/>
                  <a:pt x="18110" y="1001"/>
                </a:cubicBezTo>
                <a:cubicBezTo>
                  <a:pt x="26780" y="-733"/>
                  <a:pt x="36033" y="-3"/>
                  <a:pt x="44611" y="214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67" name="Google Shape;767;p88"/>
          <p:cNvSpPr/>
          <p:nvPr/>
        </p:nvSpPr>
        <p:spPr>
          <a:xfrm rot="10496738">
            <a:off x="4771913" y="2433609"/>
            <a:ext cx="1115262" cy="523694"/>
          </a:xfrm>
          <a:custGeom>
            <a:rect b="b" l="l" r="r" t="t"/>
            <a:pathLst>
              <a:path extrusionOk="0" h="20948" w="44611">
                <a:moveTo>
                  <a:pt x="158" y="20948"/>
                </a:moveTo>
                <a:cubicBezTo>
                  <a:pt x="-1108" y="12093"/>
                  <a:pt x="9338" y="2755"/>
                  <a:pt x="18110" y="1001"/>
                </a:cubicBezTo>
                <a:cubicBezTo>
                  <a:pt x="26780" y="-733"/>
                  <a:pt x="36033" y="-3"/>
                  <a:pt x="44611" y="214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68" name="Google Shape;768;p88"/>
          <p:cNvSpPr txBox="1"/>
          <p:nvPr/>
        </p:nvSpPr>
        <p:spPr>
          <a:xfrm>
            <a:off x="4662243" y="1222375"/>
            <a:ext cx="12663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SQL query</a:t>
            </a:r>
            <a:endParaRPr/>
          </a:p>
        </p:txBody>
      </p:sp>
      <p:sp>
        <p:nvSpPr>
          <p:cNvPr id="769" name="Google Shape;769;p88"/>
          <p:cNvSpPr txBox="1"/>
          <p:nvPr/>
        </p:nvSpPr>
        <p:spPr>
          <a:xfrm>
            <a:off x="4828893" y="3051900"/>
            <a:ext cx="12663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results: data</a:t>
            </a:r>
            <a:endParaRPr/>
          </a:p>
        </p:txBody>
      </p:sp>
      <p:sp>
        <p:nvSpPr>
          <p:cNvPr id="770" name="Google Shape;770;p88"/>
          <p:cNvSpPr/>
          <p:nvPr/>
        </p:nvSpPr>
        <p:spPr>
          <a:xfrm>
            <a:off x="1674125" y="2429275"/>
            <a:ext cx="1200600" cy="31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8"/>
          <p:cNvSpPr txBox="1"/>
          <p:nvPr/>
        </p:nvSpPr>
        <p:spPr>
          <a:xfrm>
            <a:off x="1643018" y="1708975"/>
            <a:ext cx="12663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Political Science question</a:t>
            </a:r>
            <a:endParaRPr/>
          </a:p>
        </p:txBody>
      </p:sp>
      <p:sp>
        <p:nvSpPr>
          <p:cNvPr id="772" name="Google Shape;772;p88"/>
          <p:cNvSpPr/>
          <p:nvPr/>
        </p:nvSpPr>
        <p:spPr>
          <a:xfrm rot="7567841">
            <a:off x="3175629" y="3868316"/>
            <a:ext cx="562727" cy="3134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88"/>
          <p:cNvSpPr txBox="1"/>
          <p:nvPr/>
        </p:nvSpPr>
        <p:spPr>
          <a:xfrm>
            <a:off x="2507377" y="4260950"/>
            <a:ext cx="15600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analyze results</a:t>
            </a:r>
            <a:endParaRPr/>
          </a:p>
        </p:txBody>
      </p:sp>
      <p:sp>
        <p:nvSpPr>
          <p:cNvPr id="774" name="Google Shape;774;p88"/>
          <p:cNvSpPr/>
          <p:nvPr/>
        </p:nvSpPr>
        <p:spPr>
          <a:xfrm rot="-8279811">
            <a:off x="1455701" y="3171149"/>
            <a:ext cx="961637" cy="3135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88"/>
          <p:cNvSpPr txBox="1"/>
          <p:nvPr/>
        </p:nvSpPr>
        <p:spPr>
          <a:xfrm>
            <a:off x="311702" y="3471150"/>
            <a:ext cx="1595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answer question</a:t>
            </a:r>
            <a:endParaRPr/>
          </a:p>
        </p:txBody>
      </p:sp>
      <p:sp>
        <p:nvSpPr>
          <p:cNvPr id="776" name="Google Shape;776;p88"/>
          <p:cNvSpPr/>
          <p:nvPr/>
        </p:nvSpPr>
        <p:spPr>
          <a:xfrm>
            <a:off x="2202814" y="767025"/>
            <a:ext cx="3862450" cy="4226750"/>
          </a:xfrm>
          <a:custGeom>
            <a:rect b="b" l="l" r="r" t="t"/>
            <a:pathLst>
              <a:path extrusionOk="0" h="169070" w="154498">
                <a:moveTo>
                  <a:pt x="59000" y="5090"/>
                </a:moveTo>
                <a:cubicBezTo>
                  <a:pt x="47909" y="3707"/>
                  <a:pt x="32231" y="6392"/>
                  <a:pt x="27473" y="16505"/>
                </a:cubicBezTo>
                <a:cubicBezTo>
                  <a:pt x="25032" y="21693"/>
                  <a:pt x="28162" y="27972"/>
                  <a:pt x="29104" y="33628"/>
                </a:cubicBezTo>
                <a:cubicBezTo>
                  <a:pt x="30579" y="42482"/>
                  <a:pt x="30191" y="51558"/>
                  <a:pt x="30191" y="60534"/>
                </a:cubicBezTo>
                <a:cubicBezTo>
                  <a:pt x="30191" y="65245"/>
                  <a:pt x="31681" y="70198"/>
                  <a:pt x="30191" y="74667"/>
                </a:cubicBezTo>
                <a:cubicBezTo>
                  <a:pt x="24461" y="91856"/>
                  <a:pt x="16894" y="108389"/>
                  <a:pt x="9536" y="124947"/>
                </a:cubicBezTo>
                <a:cubicBezTo>
                  <a:pt x="6216" y="132419"/>
                  <a:pt x="-2183" y="140077"/>
                  <a:pt x="567" y="147777"/>
                </a:cubicBezTo>
                <a:cubicBezTo>
                  <a:pt x="6060" y="163157"/>
                  <a:pt x="28632" y="166939"/>
                  <a:pt x="44868" y="168704"/>
                </a:cubicBezTo>
                <a:cubicBezTo>
                  <a:pt x="67484" y="171162"/>
                  <a:pt x="89696" y="157722"/>
                  <a:pt x="109280" y="146146"/>
                </a:cubicBezTo>
                <a:cubicBezTo>
                  <a:pt x="124239" y="137304"/>
                  <a:pt x="140567" y="127890"/>
                  <a:pt x="149504" y="112988"/>
                </a:cubicBezTo>
                <a:cubicBezTo>
                  <a:pt x="154001" y="105490"/>
                  <a:pt x="153258" y="95869"/>
                  <a:pt x="154125" y="87169"/>
                </a:cubicBezTo>
                <a:cubicBezTo>
                  <a:pt x="155240" y="75982"/>
                  <a:pt x="153388" y="64694"/>
                  <a:pt x="152766" y="53468"/>
                </a:cubicBezTo>
                <a:cubicBezTo>
                  <a:pt x="152335" y="45684"/>
                  <a:pt x="153408" y="37752"/>
                  <a:pt x="151950" y="30094"/>
                </a:cubicBezTo>
                <a:cubicBezTo>
                  <a:pt x="147250" y="5414"/>
                  <a:pt x="107644" y="-2032"/>
                  <a:pt x="82646" y="470"/>
                </a:cubicBezTo>
                <a:cubicBezTo>
                  <a:pt x="73976" y="1338"/>
                  <a:pt x="65539" y="4547"/>
                  <a:pt x="56826" y="4547"/>
                </a:cubicBezTo>
              </a:path>
            </a:pathLst>
          </a:custGeom>
          <a:noFill/>
          <a:ln cap="flat" cmpd="sng" w="11430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7" name="Google Shape;777;p88"/>
          <p:cNvSpPr txBox="1"/>
          <p:nvPr/>
        </p:nvSpPr>
        <p:spPr>
          <a:xfrm>
            <a:off x="3213850" y="411750"/>
            <a:ext cx="2316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Plain R 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 and SQLite</a:t>
            </a:r>
            <a:endParaRPr/>
          </a:p>
        </p:txBody>
      </p:sp>
      <p:sp>
        <p:nvSpPr>
          <p:cNvPr id="783" name="Google Shape;783;p89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Here you go, in 6 lines (same in python, where you can also use classes and o.o.) </a:t>
            </a:r>
            <a:endParaRPr/>
          </a:p>
        </p:txBody>
      </p:sp>
      <p:sp>
        <p:nvSpPr>
          <p:cNvPr id="784" name="Google Shape;784;p89"/>
          <p:cNvSpPr txBox="1"/>
          <p:nvPr/>
        </p:nvSpPr>
        <p:spPr>
          <a:xfrm>
            <a:off x="249050" y="2008925"/>
            <a:ext cx="7787400" cy="29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library(DBI)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 Create a RSQLite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 &lt;- dbConnect(RSQLite::SQLite(), "")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 read a CSV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carSpeeds &lt;- read.csv(file = 'data/car-speeds.csv')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 write the dataframe in the DB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dbWriteTable(con, "</a:t>
            </a:r>
            <a:r>
              <a:rPr lang="fr">
                <a:solidFill>
                  <a:schemeClr val="dk1"/>
                </a:solidFill>
              </a:rPr>
              <a:t>carSpeeds </a:t>
            </a:r>
            <a:r>
              <a:rPr lang="fr"/>
              <a:t>", </a:t>
            </a:r>
            <a:r>
              <a:rPr lang="fr">
                <a:solidFill>
                  <a:schemeClr val="dk1"/>
                </a:solidFill>
              </a:rPr>
              <a:t>carSpeeds </a:t>
            </a:r>
            <a:r>
              <a:rPr lang="fr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 run SQL on the DB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 &lt;- dbSendQuery(con, "SELECT * FROM </a:t>
            </a:r>
            <a:r>
              <a:rPr lang="fr">
                <a:solidFill>
                  <a:schemeClr val="dk1"/>
                </a:solidFill>
              </a:rPr>
              <a:t>carSpeeds;</a:t>
            </a:r>
            <a:r>
              <a:rPr lang="fr"/>
              <a:t>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dbFetch(res)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</a:t>
            </a:r>
            <a:endParaRPr/>
          </a:p>
        </p:txBody>
      </p:sp>
      <p:sp>
        <p:nvSpPr>
          <p:cNvPr id="790" name="Google Shape;790;p90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Now that you know you can create a DB easily…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What should you put in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Usual process: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create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create relations between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insert into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update / delete in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drop tables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</a:t>
            </a:r>
            <a:endParaRPr/>
          </a:p>
        </p:txBody>
      </p:sp>
      <p:sp>
        <p:nvSpPr>
          <p:cNvPr id="796" name="Google Shape;796;p91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You can also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import CSV into ‘raw’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create a new, ‘cleaned’ version of the 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SQL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75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There is ‘cutting’ and ‘cutting’.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450" y="1645025"/>
            <a:ext cx="2086850" cy="27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788" y="1543350"/>
            <a:ext cx="1928625" cy="28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00" y="2766525"/>
            <a:ext cx="2684450" cy="16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 : create one table</a:t>
            </a:r>
            <a:endParaRPr/>
          </a:p>
        </p:txBody>
      </p:sp>
      <p:sp>
        <p:nvSpPr>
          <p:cNvPr id="802" name="Google Shape;802;p92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92"/>
          <p:cNvSpPr txBox="1"/>
          <p:nvPr/>
        </p:nvSpPr>
        <p:spPr>
          <a:xfrm>
            <a:off x="201500" y="1034275"/>
            <a:ext cx="7787400" cy="4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300">
                <a:solidFill>
                  <a:srgbClr val="FF0000"/>
                </a:solidFill>
              </a:rPr>
              <a:t>CREATE SCHEMA IF NOT EXISTS</a:t>
            </a:r>
            <a:r>
              <a:rPr lang="fr" sz="1300"/>
              <a:t> </a:t>
            </a:r>
            <a:r>
              <a:rPr b="1" lang="fr" sz="1300"/>
              <a:t>s1 </a:t>
            </a:r>
            <a:r>
              <a:rPr lang="fr" sz="1300"/>
              <a:t>; 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300">
                <a:solidFill>
                  <a:srgbClr val="FF0000"/>
                </a:solidFill>
              </a:rPr>
              <a:t>CREATE TABLE IF NOT EXISTS</a:t>
            </a:r>
            <a:r>
              <a:rPr lang="fr" sz="1300"/>
              <a:t> </a:t>
            </a:r>
            <a:r>
              <a:rPr b="1" lang="fr" sz="1300"/>
              <a:t>s1</a:t>
            </a:r>
            <a:r>
              <a:rPr lang="fr" sz="1300"/>
              <a:t>.</a:t>
            </a:r>
            <a:r>
              <a:rPr b="1" lang="fr" sz="1300"/>
              <a:t>raw___ppp</a:t>
            </a:r>
            <a:r>
              <a:rPr lang="fr" sz="1300"/>
              <a:t>(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loanrange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businessname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state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zip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naicscode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gender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jobsreported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dateapproved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/>
              <a:t>    lender text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/>
              <a:t>) 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 : create one table</a:t>
            </a:r>
            <a:endParaRPr/>
          </a:p>
        </p:txBody>
      </p:sp>
      <p:sp>
        <p:nvSpPr>
          <p:cNvPr id="809" name="Google Shape;809;p93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93"/>
          <p:cNvSpPr txBox="1"/>
          <p:nvPr/>
        </p:nvSpPr>
        <p:spPr>
          <a:xfrm>
            <a:off x="201500" y="1034275"/>
            <a:ext cx="7787400" cy="4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INSERT INTO </a:t>
            </a:r>
            <a:r>
              <a:rPr b="1" lang="fr" sz="1300"/>
              <a:t>s1.raw___ppp   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(loanrange, businessname, state, zip, naicscode , gender  , jobsreported, dateapproved, lender)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    SELECT </a:t>
            </a:r>
            <a:r>
              <a:rPr lang="fr" sz="1300"/>
              <a:t>loanrange, businessname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       , state, zip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       , naicscode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	 , gender  , jobsreported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       , dateapproved, lender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    FROM </a:t>
            </a:r>
            <a:r>
              <a:rPr b="1" lang="fr" sz="1300"/>
              <a:t>covid.raw___ppp_over_150 </a:t>
            </a:r>
            <a:r>
              <a:rPr b="1" lang="fr" sz="1300">
                <a:solidFill>
                  <a:srgbClr val="FF0000"/>
                </a:solidFill>
              </a:rPr>
              <a:t> ;</a:t>
            </a:r>
            <a:endParaRPr b="1"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-- see what we have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SELECT </a:t>
            </a:r>
            <a:r>
              <a:rPr lang="fr" sz="1300"/>
              <a:t>loanrange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, businessname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, jobsreported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, dateapproved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FROM </a:t>
            </a:r>
            <a:r>
              <a:rPr b="1" lang="fr" sz="1300"/>
              <a:t>s1.raw___ppp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LIMIT </a:t>
            </a:r>
            <a:r>
              <a:rPr lang="fr" sz="1300"/>
              <a:t>4;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SELECt</a:t>
            </a:r>
            <a:r>
              <a:rPr lang="fr" sz="1300"/>
              <a:t> count(*) -- </a:t>
            </a:r>
            <a:r>
              <a:rPr b="1" lang="fr" sz="1300"/>
              <a:t>662k</a:t>
            </a:r>
            <a:r>
              <a:rPr lang="fr" sz="1300"/>
              <a:t> loans!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FROM</a:t>
            </a:r>
            <a:r>
              <a:rPr lang="fr" sz="1300"/>
              <a:t> s1.raw___ppp;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811" name="Google Shape;81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575" y="3763450"/>
            <a:ext cx="53530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Creating a DB : create one table</a:t>
            </a:r>
            <a:endParaRPr/>
          </a:p>
        </p:txBody>
      </p:sp>
      <p:sp>
        <p:nvSpPr>
          <p:cNvPr id="817" name="Google Shape;817;p94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wrong with this table?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What is the primary key?</a:t>
            </a:r>
            <a:br>
              <a:rPr lang="fr"/>
            </a:br>
            <a:r>
              <a:rPr lang="fr"/>
              <a:t>(uniquely identify each row)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Everything is of type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No control of the data quality (state : do they exists?)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Creating a DB : create one table: primary key</a:t>
            </a:r>
            <a:endParaRPr/>
          </a:p>
        </p:txBody>
      </p:sp>
      <p:sp>
        <p:nvSpPr>
          <p:cNvPr id="823" name="Google Shape;823;p95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What is the primary key?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This table is about 662,515 </a:t>
            </a:r>
            <a:r>
              <a:rPr lang="fr"/>
              <a:t>loans received by </a:t>
            </a:r>
            <a:r>
              <a:rPr lang="fr"/>
              <a:t>companies from bank.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OK, logic tells (company_receiving, bank_giving) should be unique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If that is the case, groups of (</a:t>
            </a:r>
            <a:r>
              <a:rPr lang="fr" sz="1300">
                <a:solidFill>
                  <a:schemeClr val="dk1"/>
                </a:solidFill>
              </a:rPr>
              <a:t>businessname, lender</a:t>
            </a:r>
            <a:r>
              <a:rPr lang="fr"/>
              <a:t>) would always be of size 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Nop ! </a:t>
            </a:r>
            <a:endParaRPr/>
          </a:p>
        </p:txBody>
      </p:sp>
      <p:sp>
        <p:nvSpPr>
          <p:cNvPr id="824" name="Google Shape;824;p95"/>
          <p:cNvSpPr txBox="1"/>
          <p:nvPr/>
        </p:nvSpPr>
        <p:spPr>
          <a:xfrm>
            <a:off x="405350" y="3390475"/>
            <a:ext cx="44490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SELECT</a:t>
            </a:r>
            <a:r>
              <a:rPr lang="fr" sz="1300"/>
              <a:t>  businessname, lender , count(*)  as c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FROM</a:t>
            </a:r>
            <a:r>
              <a:rPr lang="fr" sz="1300"/>
              <a:t> s1.raw___ppp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GROUP BY</a:t>
            </a:r>
            <a:r>
              <a:rPr lang="fr" sz="1300"/>
              <a:t> businessname, lender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ORDER BY</a:t>
            </a:r>
            <a:r>
              <a:rPr lang="fr" sz="1300"/>
              <a:t> c DESC;</a:t>
            </a:r>
            <a:endParaRPr sz="1300"/>
          </a:p>
        </p:txBody>
      </p:sp>
      <p:pic>
        <p:nvPicPr>
          <p:cNvPr id="825" name="Google Shape;82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919500"/>
            <a:ext cx="4448949" cy="11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Creating a DB : create one table: primary key</a:t>
            </a:r>
            <a:endParaRPr/>
          </a:p>
        </p:txBody>
      </p:sp>
      <p:sp>
        <p:nvSpPr>
          <p:cNvPr id="831" name="Google Shape;831;p96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if  </a:t>
            </a:r>
            <a:r>
              <a:rPr lang="fr"/>
              <a:t> (company_receiving, bank giving) is not unique, maybe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(company_receiving, bank giving, dateapproved) will be?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Still nop ! </a:t>
            </a:r>
            <a:endParaRPr/>
          </a:p>
        </p:txBody>
      </p:sp>
      <p:sp>
        <p:nvSpPr>
          <p:cNvPr id="832" name="Google Shape;832;p96"/>
          <p:cNvSpPr txBox="1"/>
          <p:nvPr/>
        </p:nvSpPr>
        <p:spPr>
          <a:xfrm>
            <a:off x="405350" y="2391675"/>
            <a:ext cx="53631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SELECT</a:t>
            </a:r>
            <a:r>
              <a:rPr lang="fr" sz="1300"/>
              <a:t>  </a:t>
            </a:r>
            <a:r>
              <a:rPr lang="fr" sz="1300"/>
              <a:t>businessname, lender , dateapproved, </a:t>
            </a:r>
            <a:r>
              <a:rPr lang="fr" sz="1300"/>
              <a:t>count(*)  as c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FROM</a:t>
            </a:r>
            <a:r>
              <a:rPr lang="fr" sz="1300"/>
              <a:t> s1.raw___ppp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GROUP BY</a:t>
            </a:r>
            <a:r>
              <a:rPr lang="fr" sz="1300"/>
              <a:t> businessname, lender, </a:t>
            </a:r>
            <a:r>
              <a:rPr lang="fr" sz="1300">
                <a:solidFill>
                  <a:schemeClr val="dk1"/>
                </a:solidFill>
              </a:rPr>
              <a:t>dateapproved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ORDER BY</a:t>
            </a:r>
            <a:r>
              <a:rPr lang="fr" sz="1300"/>
              <a:t> c DESC;</a:t>
            </a:r>
            <a:endParaRPr sz="1300"/>
          </a:p>
        </p:txBody>
      </p:sp>
      <p:pic>
        <p:nvPicPr>
          <p:cNvPr id="833" name="Google Shape;83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50" y="3800463"/>
            <a:ext cx="58864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 : create one table</a:t>
            </a:r>
            <a:endParaRPr/>
          </a:p>
        </p:txBody>
      </p:sp>
      <p:sp>
        <p:nvSpPr>
          <p:cNvPr id="839" name="Google Shape;839;p97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wrong with this table?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What is the primary key?</a:t>
            </a:r>
            <a:br>
              <a:rPr lang="fr"/>
            </a:br>
            <a:r>
              <a:rPr lang="fr"/>
              <a:t>(uniquely identify each row)</a:t>
            </a:r>
            <a:br>
              <a:rPr lang="fr"/>
            </a:br>
            <a:r>
              <a:rPr lang="fr"/>
              <a:t>Rules are too complicated / do not exist</a:t>
            </a:r>
            <a:br>
              <a:rPr lang="fr"/>
            </a:br>
            <a:r>
              <a:rPr lang="fr"/>
              <a:t>→ we will create our own id by numbering rows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 : create one table: cleaning columns</a:t>
            </a:r>
            <a:endParaRPr/>
          </a:p>
        </p:txBody>
      </p:sp>
      <p:sp>
        <p:nvSpPr>
          <p:cNvPr id="845" name="Google Shape;845;p98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 </a:t>
            </a:r>
            <a:r>
              <a:rPr lang="fr"/>
              <a:t>Everything is of type text?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→ dangerous, wasteful, obscure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Use the most precise type you can.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Ex: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98"/>
          <p:cNvSpPr txBox="1"/>
          <p:nvPr/>
        </p:nvSpPr>
        <p:spPr>
          <a:xfrm>
            <a:off x="831950" y="3033800"/>
            <a:ext cx="53631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SELECT</a:t>
            </a:r>
            <a:r>
              <a:rPr lang="fr" sz="1300"/>
              <a:t>  </a:t>
            </a:r>
            <a:r>
              <a:rPr b="1" lang="fr" sz="1300"/>
              <a:t>CAST(dateapproved AS date)</a:t>
            </a:r>
            <a:r>
              <a:rPr lang="fr" sz="1300"/>
              <a:t> as dapproved_cleaned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, </a:t>
            </a:r>
            <a:r>
              <a:rPr b="1" lang="fr" sz="1300"/>
              <a:t>CAST(jobsreported AS int)</a:t>
            </a:r>
            <a:r>
              <a:rPr lang="fr" sz="1300"/>
              <a:t> as jobs_cleaned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FROM</a:t>
            </a:r>
            <a:r>
              <a:rPr lang="fr" sz="1300"/>
              <a:t> s1.raw___ppp ;</a:t>
            </a:r>
            <a:endParaRPr sz="13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 : create one table: cleaning columns</a:t>
            </a:r>
            <a:endParaRPr/>
          </a:p>
        </p:txBody>
      </p:sp>
      <p:sp>
        <p:nvSpPr>
          <p:cNvPr id="852" name="Google Shape;852;p99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 Everything is of type text?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You may have to do real data transformation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Ex : what are the possible values of the ‘gender’ column?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let’s change that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99"/>
          <p:cNvSpPr txBox="1"/>
          <p:nvPr/>
        </p:nvSpPr>
        <p:spPr>
          <a:xfrm>
            <a:off x="451450" y="2660125"/>
            <a:ext cx="53631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SELECT</a:t>
            </a:r>
            <a:r>
              <a:rPr lang="fr" sz="1300"/>
              <a:t>  </a:t>
            </a:r>
            <a:r>
              <a:rPr b="1" lang="fr" sz="1300"/>
              <a:t>gender, count(*) as c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FROM</a:t>
            </a:r>
            <a:r>
              <a:rPr lang="fr" sz="1300"/>
              <a:t> s1.raw___ppp </a:t>
            </a:r>
            <a:br>
              <a:rPr lang="fr" sz="1300"/>
            </a:br>
            <a:r>
              <a:rPr b="1" lang="fr" sz="1300">
                <a:solidFill>
                  <a:srgbClr val="FF0000"/>
                </a:solidFill>
              </a:rPr>
              <a:t>GROUP BY</a:t>
            </a:r>
            <a:r>
              <a:rPr lang="fr" sz="1300"/>
              <a:t> </a:t>
            </a:r>
            <a:r>
              <a:rPr b="1" lang="fr" sz="1300"/>
              <a:t>gender</a:t>
            </a:r>
            <a:br>
              <a:rPr lang="fr" sz="1300"/>
            </a:br>
            <a:r>
              <a:rPr b="1" lang="fr" sz="1300">
                <a:solidFill>
                  <a:srgbClr val="FF0000"/>
                </a:solidFill>
              </a:rPr>
              <a:t>ORDER BY</a:t>
            </a:r>
            <a:r>
              <a:rPr lang="fr" sz="1300"/>
              <a:t> c DESC;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SELECT</a:t>
            </a:r>
            <a:r>
              <a:rPr lang="fr" sz="1300">
                <a:solidFill>
                  <a:schemeClr val="dk1"/>
                </a:solidFill>
              </a:rPr>
              <a:t>  </a:t>
            </a:r>
            <a:r>
              <a:rPr b="1" lang="fr" sz="1300">
                <a:solidFill>
                  <a:schemeClr val="dk1"/>
                </a:solidFill>
              </a:rPr>
              <a:t>CASE WHEN gender ILIKE 'MALE%' THEN 'M'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</a:rPr>
              <a:t>   	 WHEN GENDER ILIKE 'FEMALE%' THEN 'F'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</a:rPr>
              <a:t>   	 ELSE NULL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</a:rPr>
              <a:t>   	 END AS gender_cleaned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FROM</a:t>
            </a:r>
            <a:r>
              <a:rPr lang="fr" sz="1300">
                <a:solidFill>
                  <a:schemeClr val="dk1"/>
                </a:solidFill>
              </a:rPr>
              <a:t> s1.raw___ppp  ;</a:t>
            </a:r>
            <a:endParaRPr sz="1300"/>
          </a:p>
        </p:txBody>
      </p:sp>
      <p:pic>
        <p:nvPicPr>
          <p:cNvPr id="854" name="Google Shape;85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500" y="2472750"/>
            <a:ext cx="1948525" cy="11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 : create one table: cleaning columns</a:t>
            </a:r>
            <a:endParaRPr/>
          </a:p>
        </p:txBody>
      </p:sp>
      <p:sp>
        <p:nvSpPr>
          <p:cNvPr id="860" name="Google Shape;860;p100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 Everything is of type text?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Same for ‘loanrange’</a:t>
            </a:r>
            <a:br>
              <a:rPr lang="fr"/>
            </a:b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00"/>
          <p:cNvSpPr txBox="1"/>
          <p:nvPr/>
        </p:nvSpPr>
        <p:spPr>
          <a:xfrm>
            <a:off x="424275" y="2096175"/>
            <a:ext cx="53631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SELECT</a:t>
            </a:r>
            <a:r>
              <a:rPr lang="fr" sz="1300"/>
              <a:t>  </a:t>
            </a:r>
            <a:r>
              <a:rPr b="1" lang="fr" sz="1300"/>
              <a:t>loanrange</a:t>
            </a:r>
            <a:r>
              <a:rPr b="1" lang="fr" sz="1300"/>
              <a:t>, count(*) as c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FROM</a:t>
            </a:r>
            <a:r>
              <a:rPr lang="fr" sz="1300"/>
              <a:t> s1.raw___ppp </a:t>
            </a:r>
            <a:br>
              <a:rPr lang="fr" sz="1300"/>
            </a:br>
            <a:r>
              <a:rPr b="1" lang="fr" sz="1300">
                <a:solidFill>
                  <a:srgbClr val="FF0000"/>
                </a:solidFill>
              </a:rPr>
              <a:t>GROUP BY</a:t>
            </a:r>
            <a:r>
              <a:rPr lang="fr" sz="1300"/>
              <a:t> </a:t>
            </a:r>
            <a:r>
              <a:rPr b="1" lang="fr" sz="1300">
                <a:solidFill>
                  <a:schemeClr val="dk1"/>
                </a:solidFill>
              </a:rPr>
              <a:t>loanrange</a:t>
            </a:r>
            <a:br>
              <a:rPr lang="fr" sz="1300"/>
            </a:br>
            <a:r>
              <a:rPr b="1" lang="fr" sz="1300">
                <a:solidFill>
                  <a:srgbClr val="FF0000"/>
                </a:solidFill>
              </a:rPr>
              <a:t>ORDER BY</a:t>
            </a:r>
            <a:r>
              <a:rPr lang="fr" sz="1300"/>
              <a:t> c DESC;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SELECT</a:t>
            </a:r>
            <a:r>
              <a:rPr lang="fr" sz="1300">
                <a:solidFill>
                  <a:schemeClr val="dk1"/>
                </a:solidFill>
              </a:rPr>
              <a:t>  </a:t>
            </a:r>
            <a:r>
              <a:rPr lang="fr" sz="1300">
                <a:solidFill>
                  <a:schemeClr val="dk1"/>
                </a:solidFill>
              </a:rPr>
              <a:t>CASE WHEN loanrange ILIKE 'a%' THEN </a:t>
            </a:r>
            <a:r>
              <a:rPr b="1" lang="fr" sz="1300">
                <a:solidFill>
                  <a:schemeClr val="dk1"/>
                </a:solidFill>
              </a:rPr>
              <a:t>5000000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	 WHEN loanrange ILIKE 'b%' THEN </a:t>
            </a:r>
            <a:r>
              <a:rPr b="1" lang="fr" sz="1300">
                <a:solidFill>
                  <a:schemeClr val="dk1"/>
                </a:solidFill>
              </a:rPr>
              <a:t>2000000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	 WHEN loanrange ILIKE 'c%' THEN </a:t>
            </a:r>
            <a:r>
              <a:rPr b="1" lang="fr" sz="1300">
                <a:solidFill>
                  <a:schemeClr val="dk1"/>
                </a:solidFill>
              </a:rPr>
              <a:t>1000000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	 WHEN loanrange ILIKE 'd%' THEN </a:t>
            </a:r>
            <a:r>
              <a:rPr b="1" lang="fr" sz="1300">
                <a:solidFill>
                  <a:schemeClr val="dk1"/>
                </a:solidFill>
              </a:rPr>
              <a:t>350000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	 WHEN loanrange ILIKE 'e%' THEN </a:t>
            </a:r>
            <a:r>
              <a:rPr b="1" lang="fr" sz="1300">
                <a:solidFill>
                  <a:schemeClr val="dk1"/>
                </a:solidFill>
              </a:rPr>
              <a:t>150000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	 END AS </a:t>
            </a:r>
            <a:r>
              <a:rPr b="1" lang="fr" sz="1300">
                <a:solidFill>
                  <a:schemeClr val="dk1"/>
                </a:solidFill>
              </a:rPr>
              <a:t>loanrange_cleaned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FROM</a:t>
            </a:r>
            <a:r>
              <a:rPr lang="fr" sz="1300">
                <a:solidFill>
                  <a:schemeClr val="dk1"/>
                </a:solidFill>
              </a:rPr>
              <a:t> s1.raw___ppp  ;</a:t>
            </a:r>
            <a:endParaRPr sz="1300"/>
          </a:p>
        </p:txBody>
      </p:sp>
      <p:pic>
        <p:nvPicPr>
          <p:cNvPr id="862" name="Google Shape;86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950" y="1766875"/>
            <a:ext cx="226695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 : create one table: create clean table</a:t>
            </a:r>
            <a:endParaRPr/>
          </a:p>
        </p:txBody>
      </p:sp>
      <p:sp>
        <p:nvSpPr>
          <p:cNvPr id="868" name="Google Shape;868;p101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Now create clean table				And insert cleaned data</a:t>
            </a:r>
            <a:br>
              <a:rPr lang="fr"/>
            </a:b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01"/>
          <p:cNvSpPr txBox="1"/>
          <p:nvPr/>
        </p:nvSpPr>
        <p:spPr>
          <a:xfrm>
            <a:off x="363100" y="1472550"/>
            <a:ext cx="33468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CREATE TABLE </a:t>
            </a:r>
            <a:r>
              <a:rPr lang="fr" sz="1300"/>
              <a:t>s1.relational___ppp(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</a:t>
            </a:r>
            <a:r>
              <a:rPr b="1" lang="fr" sz="1300"/>
              <a:t>uid bigint PRIMARY KEY</a:t>
            </a:r>
            <a:r>
              <a:rPr lang="fr" sz="1300"/>
              <a:t>,</a:t>
            </a:r>
            <a:br>
              <a:rPr lang="fr" sz="1300"/>
            </a:br>
            <a:r>
              <a:rPr lang="fr" sz="1300"/>
              <a:t>    loan_amount </a:t>
            </a:r>
            <a:r>
              <a:rPr b="1" lang="fr" sz="1300"/>
              <a:t>float</a:t>
            </a:r>
            <a:r>
              <a:rPr lang="fr" sz="1300"/>
              <a:t>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business_name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state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zip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naics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gender text,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jobs_reported </a:t>
            </a:r>
            <a:r>
              <a:rPr b="1" lang="fr" sz="1300"/>
              <a:t>int</a:t>
            </a:r>
            <a:r>
              <a:rPr lang="fr" sz="1300"/>
              <a:t>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approved_on </a:t>
            </a:r>
            <a:r>
              <a:rPr b="1" lang="fr" sz="1300"/>
              <a:t>date</a:t>
            </a:r>
            <a:r>
              <a:rPr lang="fr" sz="1300"/>
              <a:t>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lender text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) 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70" name="Google Shape;870;p101"/>
          <p:cNvSpPr txBox="1"/>
          <p:nvPr/>
        </p:nvSpPr>
        <p:spPr>
          <a:xfrm>
            <a:off x="4130200" y="1577400"/>
            <a:ext cx="48048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</a:rPr>
              <a:t>INSERT INTO </a:t>
            </a:r>
            <a:r>
              <a:rPr lang="fr" sz="1300"/>
              <a:t>s1.relational___ppp ()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SELECT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      row_number() over() as uid,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     CASE WHEN loanrange ILIKE 'a%' THEN </a:t>
            </a:r>
            <a:r>
              <a:rPr b="1" lang="fr" sz="1300">
                <a:solidFill>
                  <a:schemeClr val="dk1"/>
                </a:solidFill>
              </a:rPr>
              <a:t>5000000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	  WHEN loanrange ILIKE 'b%' THEN </a:t>
            </a:r>
            <a:r>
              <a:rPr b="1" lang="fr" sz="1300">
                <a:solidFill>
                  <a:schemeClr val="dk1"/>
                </a:solidFill>
              </a:rPr>
              <a:t>2000000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	  WHEN loanrange ILIKE 'c%' THEN </a:t>
            </a:r>
            <a:r>
              <a:rPr b="1" lang="fr" sz="1300">
                <a:solidFill>
                  <a:schemeClr val="dk1"/>
                </a:solidFill>
              </a:rPr>
              <a:t>1000000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	  WHEN loanrange ILIKE 'd%' THEN </a:t>
            </a:r>
            <a:r>
              <a:rPr b="1" lang="fr" sz="1300">
                <a:solidFill>
                  <a:schemeClr val="dk1"/>
                </a:solidFill>
              </a:rPr>
              <a:t>350000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	 WHEN loanrange ILIKE 'e%' THEN </a:t>
            </a:r>
            <a:r>
              <a:rPr b="1" lang="fr" sz="1300">
                <a:solidFill>
                  <a:schemeClr val="dk1"/>
                </a:solidFill>
              </a:rPr>
              <a:t>150000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      END AS </a:t>
            </a:r>
            <a:r>
              <a:rPr b="1" lang="fr" sz="1300">
                <a:solidFill>
                  <a:schemeClr val="dk1"/>
                </a:solidFill>
              </a:rPr>
              <a:t>loanrange_cleaned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</a:rPr>
              <a:t>        , </a:t>
            </a:r>
            <a:r>
              <a:rPr lang="fr" sz="1300">
                <a:solidFill>
                  <a:schemeClr val="dk1"/>
                </a:solidFill>
              </a:rPr>
              <a:t>businessname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     , state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    …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    FROM s1.raw___ppp ;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SQL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 language have the same power (Turing-complete).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BUT : Languages are convenient for specific things</a:t>
            </a:r>
            <a:r>
              <a:rPr lang="fr"/>
              <a:t>!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Saves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Makes things easier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at writing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at reuse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at sharing time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 : create one table</a:t>
            </a:r>
            <a:endParaRPr/>
          </a:p>
        </p:txBody>
      </p:sp>
      <p:sp>
        <p:nvSpPr>
          <p:cNvPr id="876" name="Google Shape;876;p102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You get the idea…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Why do all of that?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the time you spend here will tremendously help later for analysis /reuse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you learn about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you build confidence in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Where to stop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better do complex processing outside of SQL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anything involving stats / math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20% effort, 80% results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 : modeling </a:t>
            </a:r>
            <a:endParaRPr/>
          </a:p>
        </p:txBody>
      </p:sp>
      <p:sp>
        <p:nvSpPr>
          <p:cNvPr id="882" name="Google Shape;882;p103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tables is rather simple.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The hard problem is deciding how much tables, with what relations, you need to represent your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You need to identify </a:t>
            </a:r>
            <a:r>
              <a:rPr b="1" lang="fr"/>
              <a:t>entities </a:t>
            </a:r>
            <a:r>
              <a:rPr lang="fr"/>
              <a:t>and </a:t>
            </a:r>
            <a:r>
              <a:rPr b="1" lang="fr"/>
              <a:t>relations </a:t>
            </a:r>
            <a:r>
              <a:rPr lang="fr"/>
              <a:t>(with their dimension)</a:t>
            </a:r>
            <a:r>
              <a:rPr b="1" lang="fr"/>
              <a:t>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The goal is to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have some logic for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avoid duplication of data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 : modeling</a:t>
            </a:r>
            <a:endParaRPr/>
          </a:p>
        </p:txBody>
      </p:sp>
      <p:sp>
        <p:nvSpPr>
          <p:cNvPr id="888" name="Google Shape;888;p104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This is called design / modeling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Hard for political scientist: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stop thinking of needs of one specific analysis.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think about  a generic model </a:t>
            </a:r>
            <a:br>
              <a:rPr lang="fr"/>
            </a:br>
            <a:r>
              <a:rPr lang="fr"/>
              <a:t>→ can be used for many analysis !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DB</a:t>
            </a:r>
            <a:endParaRPr/>
          </a:p>
        </p:txBody>
      </p:sp>
      <p:sp>
        <p:nvSpPr>
          <p:cNvPr id="894" name="Google Shape;894;p105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Why separate bill </a:t>
            </a:r>
            <a:r>
              <a:rPr b="1" lang="fr"/>
              <a:t>titles </a:t>
            </a:r>
            <a:r>
              <a:rPr lang="fr"/>
              <a:t>and </a:t>
            </a:r>
            <a:r>
              <a:rPr b="1" lang="fr"/>
              <a:t>bills</a:t>
            </a:r>
            <a:r>
              <a:rPr lang="fr"/>
              <a:t>?</a:t>
            </a:r>
            <a:endParaRPr/>
          </a:p>
        </p:txBody>
      </p:sp>
      <p:pic>
        <p:nvPicPr>
          <p:cNvPr id="895" name="Google Shape;895;p105"/>
          <p:cNvPicPr preferRelativeResize="0"/>
          <p:nvPr/>
        </p:nvPicPr>
        <p:blipFill rotWithShape="1">
          <a:blip r:embed="rId3">
            <a:alphaModFix/>
          </a:blip>
          <a:srcRect b="32182" l="0" r="68918" t="8789"/>
          <a:stretch/>
        </p:blipFill>
        <p:spPr>
          <a:xfrm>
            <a:off x="486400" y="1589950"/>
            <a:ext cx="2299375" cy="255474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6" name="Google Shape;896;p105"/>
          <p:cNvSpPr txBox="1"/>
          <p:nvPr>
            <p:ph idx="1" type="body"/>
          </p:nvPr>
        </p:nvSpPr>
        <p:spPr>
          <a:xfrm>
            <a:off x="4622400" y="1017725"/>
            <a:ext cx="44280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why separate legislators and terms?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Why would a legislator </a:t>
            </a:r>
            <a:r>
              <a:rPr b="1" lang="fr"/>
              <a:t>party </a:t>
            </a:r>
            <a:r>
              <a:rPr lang="fr"/>
              <a:t>be in the </a:t>
            </a:r>
            <a:r>
              <a:rPr b="1" lang="fr"/>
              <a:t>terms </a:t>
            </a:r>
            <a:r>
              <a:rPr lang="fr"/>
              <a:t>table and not the </a:t>
            </a:r>
            <a:r>
              <a:rPr b="1" lang="fr"/>
              <a:t>legislators </a:t>
            </a:r>
            <a:r>
              <a:rPr lang="fr"/>
              <a:t>table?</a:t>
            </a:r>
            <a:endParaRPr/>
          </a:p>
        </p:txBody>
      </p:sp>
      <p:pic>
        <p:nvPicPr>
          <p:cNvPr id="897" name="Google Shape;897;p105"/>
          <p:cNvPicPr preferRelativeResize="0"/>
          <p:nvPr/>
        </p:nvPicPr>
        <p:blipFill rotWithShape="1">
          <a:blip r:embed="rId3">
            <a:alphaModFix/>
          </a:blip>
          <a:srcRect b="63489" l="51433" r="5765" t="8790"/>
          <a:stretch/>
        </p:blipFill>
        <p:spPr>
          <a:xfrm>
            <a:off x="5253262" y="2883800"/>
            <a:ext cx="3166275" cy="11997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Practice time</a:t>
            </a:r>
            <a:endParaRPr/>
          </a:p>
        </p:txBody>
      </p:sp>
      <p:sp>
        <p:nvSpPr>
          <p:cNvPr id="903" name="Google Shape;903;p106"/>
          <p:cNvSpPr txBox="1"/>
          <p:nvPr>
            <p:ph idx="1" type="body"/>
          </p:nvPr>
        </p:nvSpPr>
        <p:spPr>
          <a:xfrm>
            <a:off x="311700" y="1061375"/>
            <a:ext cx="250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Which politician has sponsored the most /least nb of bills for 115?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What is the most frequent bill_subject for 115?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How much % of bills of 115 got passed into public law 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Which committee oversaw the least nb of bills in 115?</a:t>
            </a:r>
            <a:endParaRPr sz="1600"/>
          </a:p>
        </p:txBody>
      </p:sp>
      <p:pic>
        <p:nvPicPr>
          <p:cNvPr id="904" name="Google Shape;90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150" y="1401625"/>
            <a:ext cx="6395850" cy="37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06"/>
          <p:cNvSpPr/>
          <p:nvPr/>
        </p:nvSpPr>
        <p:spPr>
          <a:xfrm>
            <a:off x="2813450" y="1403625"/>
            <a:ext cx="1087825" cy="999150"/>
          </a:xfrm>
          <a:custGeom>
            <a:rect b="b" l="l" r="r" t="t"/>
            <a:pathLst>
              <a:path extrusionOk="0" h="39966" w="43513">
                <a:moveTo>
                  <a:pt x="0" y="0"/>
                </a:moveTo>
                <a:cubicBezTo>
                  <a:pt x="8317" y="0"/>
                  <a:pt x="18462" y="290"/>
                  <a:pt x="24121" y="6385"/>
                </a:cubicBezTo>
                <a:cubicBezTo>
                  <a:pt x="28616" y="11227"/>
                  <a:pt x="27915" y="19096"/>
                  <a:pt x="30743" y="25067"/>
                </a:cubicBezTo>
                <a:cubicBezTo>
                  <a:pt x="33543" y="30978"/>
                  <a:pt x="39428" y="34858"/>
                  <a:pt x="43513" y="39966"/>
                </a:cubicBezTo>
              </a:path>
            </a:pathLst>
          </a:custGeom>
          <a:noFill/>
          <a:ln cap="flat" cmpd="sng" w="381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06" name="Google Shape;906;p106"/>
          <p:cNvSpPr/>
          <p:nvPr/>
        </p:nvSpPr>
        <p:spPr>
          <a:xfrm>
            <a:off x="2446900" y="2130800"/>
            <a:ext cx="354725" cy="266050"/>
          </a:xfrm>
          <a:custGeom>
            <a:rect b="b" l="l" r="r" t="t"/>
            <a:pathLst>
              <a:path extrusionOk="0" h="10642" w="14189">
                <a:moveTo>
                  <a:pt x="0" y="10642"/>
                </a:moveTo>
                <a:cubicBezTo>
                  <a:pt x="5458" y="8369"/>
                  <a:pt x="9271" y="3281"/>
                  <a:pt x="14189" y="0"/>
                </a:cubicBezTo>
              </a:path>
            </a:pathLst>
          </a:custGeom>
          <a:noFill/>
          <a:ln cap="flat" cmpd="sng" w="381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07" name="Google Shape;907;p106"/>
          <p:cNvSpPr/>
          <p:nvPr/>
        </p:nvSpPr>
        <p:spPr>
          <a:xfrm>
            <a:off x="2610764" y="3413725"/>
            <a:ext cx="663825" cy="597125"/>
          </a:xfrm>
          <a:custGeom>
            <a:rect b="b" l="l" r="r" t="t"/>
            <a:pathLst>
              <a:path extrusionOk="0" h="23885" w="26553">
                <a:moveTo>
                  <a:pt x="67" y="0"/>
                </a:moveTo>
                <a:cubicBezTo>
                  <a:pt x="-1012" y="11839"/>
                  <a:pt x="15514" y="19471"/>
                  <a:pt x="26553" y="23885"/>
                </a:cubicBezTo>
              </a:path>
            </a:pathLst>
          </a:custGeom>
          <a:noFill/>
          <a:ln cap="flat" cmpd="sng" w="381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08" name="Google Shape;908;p106"/>
          <p:cNvSpPr/>
          <p:nvPr/>
        </p:nvSpPr>
        <p:spPr>
          <a:xfrm>
            <a:off x="2612450" y="4560675"/>
            <a:ext cx="2282050" cy="765925"/>
          </a:xfrm>
          <a:custGeom>
            <a:rect b="b" l="l" r="r" t="t"/>
            <a:pathLst>
              <a:path extrusionOk="0" h="30637" w="91282">
                <a:moveTo>
                  <a:pt x="0" y="0"/>
                </a:moveTo>
                <a:cubicBezTo>
                  <a:pt x="11615" y="15840"/>
                  <a:pt x="32944" y="23014"/>
                  <a:pt x="52026" y="27668"/>
                </a:cubicBezTo>
                <a:cubicBezTo>
                  <a:pt x="64831" y="30791"/>
                  <a:pt x="83968" y="33903"/>
                  <a:pt x="91282" y="22939"/>
                </a:cubicBezTo>
              </a:path>
            </a:pathLst>
          </a:custGeom>
          <a:noFill/>
          <a:ln cap="flat" cmpd="sng" w="38100">
            <a:solidFill>
              <a:srgbClr val="CC4125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Thanks !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Questions?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